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5" r:id="rId6"/>
    <p:sldId id="260" r:id="rId7"/>
    <p:sldId id="262" r:id="rId8"/>
    <p:sldId id="263" r:id="rId9"/>
    <p:sldId id="264" r:id="rId10"/>
    <p:sldId id="266" r:id="rId11"/>
    <p:sldId id="288" r:id="rId12"/>
    <p:sldId id="265" r:id="rId13"/>
    <p:sldId id="267" r:id="rId14"/>
    <p:sldId id="271" r:id="rId15"/>
    <p:sldId id="268" r:id="rId16"/>
    <p:sldId id="280" r:id="rId17"/>
    <p:sldId id="286" r:id="rId18"/>
    <p:sldId id="270" r:id="rId19"/>
    <p:sldId id="281" r:id="rId20"/>
    <p:sldId id="282" r:id="rId21"/>
    <p:sldId id="287" r:id="rId22"/>
    <p:sldId id="269" r:id="rId23"/>
    <p:sldId id="275" r:id="rId24"/>
    <p:sldId id="276" r:id="rId25"/>
    <p:sldId id="278" r:id="rId26"/>
    <p:sldId id="277" r:id="rId27"/>
    <p:sldId id="279" r:id="rId28"/>
    <p:sldId id="283"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3" d="100"/>
          <a:sy n="83" d="100"/>
        </p:scale>
        <p:origin x="158"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6CFF2-4F19-48A4-91B8-67B64FA080D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43E0DDB-9784-4D5E-8D46-F87FFF80E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310029E-3E03-404E-BBBA-8917375A62DB}"/>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5" name="Platshållare för sidfot 4">
            <a:extLst>
              <a:ext uri="{FF2B5EF4-FFF2-40B4-BE49-F238E27FC236}">
                <a16:creationId xmlns:a16="http://schemas.microsoft.com/office/drawing/2014/main" id="{4DB44C34-95B5-4025-9B32-54049EA2AE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7F08ED7-B417-43C1-BC8D-B33443ACA76F}"/>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259689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6BCD59-F83C-4926-ABB4-2029AF48C44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7491A0-2706-42C6-ACDD-F7EE544511E0}"/>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EDFC05E-777F-4D23-9996-6FE0BC5EFAE4}"/>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5" name="Platshållare för sidfot 4">
            <a:extLst>
              <a:ext uri="{FF2B5EF4-FFF2-40B4-BE49-F238E27FC236}">
                <a16:creationId xmlns:a16="http://schemas.microsoft.com/office/drawing/2014/main" id="{B2EEDC01-88DF-470A-8CBB-33E445B61E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7779CA-62AB-45E3-AE44-74D52B892002}"/>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409987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A97D586-D40E-4189-82E0-734E543DAAA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2029A68-0071-4823-A563-3FD18292178E}"/>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821B708-18F3-46C8-8083-A771A9A3331A}"/>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5" name="Platshållare för sidfot 4">
            <a:extLst>
              <a:ext uri="{FF2B5EF4-FFF2-40B4-BE49-F238E27FC236}">
                <a16:creationId xmlns:a16="http://schemas.microsoft.com/office/drawing/2014/main" id="{035608C5-5B4A-4A76-B918-3DCC07D4ED7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F1D7CA-9674-4290-B73B-F2ADABAF1E30}"/>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428147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14A669-78F4-4CC7-8DC7-9E7B4C5CCBE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50E41F-1899-409E-9B21-BB76C216C589}"/>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856EA15-A591-4592-B676-80504D45EBAE}"/>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5" name="Platshållare för sidfot 4">
            <a:extLst>
              <a:ext uri="{FF2B5EF4-FFF2-40B4-BE49-F238E27FC236}">
                <a16:creationId xmlns:a16="http://schemas.microsoft.com/office/drawing/2014/main" id="{92244ED1-BAC8-4B8F-817B-96EF94CE0C8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835553-A00D-42AE-A1B4-3F2CB7BEABEF}"/>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40547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DB9270-12B4-4450-B1A0-35E0246C65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EC9BDF9-B703-443F-9C98-1AB542FA4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71F90A8-C512-4E7B-A97C-EFDB52157CEC}"/>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5" name="Platshållare för sidfot 4">
            <a:extLst>
              <a:ext uri="{FF2B5EF4-FFF2-40B4-BE49-F238E27FC236}">
                <a16:creationId xmlns:a16="http://schemas.microsoft.com/office/drawing/2014/main" id="{4DD7FE4D-28E1-49D5-A421-0520907775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9D7FBF-E43E-4B4E-B4FC-4E8B23C68060}"/>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18952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D6750-B336-4237-BE7F-F81276A1297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3375F26-F892-465A-94E7-C0F2D22640CE}"/>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3CA4EB6-FE7B-4866-B82F-1482D4A1AF4F}"/>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E25E5B6-FBB0-4702-844C-F0CF2CDECAD4}"/>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6" name="Platshållare för sidfot 5">
            <a:extLst>
              <a:ext uri="{FF2B5EF4-FFF2-40B4-BE49-F238E27FC236}">
                <a16:creationId xmlns:a16="http://schemas.microsoft.com/office/drawing/2014/main" id="{918C955E-C665-4DF0-B795-CB8661151BD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9F6F996-AEAB-4301-BEFD-17BE4F29A674}"/>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231086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01F819-3A22-4B57-B128-075ECC201145}"/>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188200C-62AA-45D9-84BB-4AC5CE159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8D5A8F69-A3CF-4E85-A266-5DC0879DA1D2}"/>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4E4266F-1164-4432-A193-198D1050B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007B81C3-9EC2-47D4-8EDD-139155EA1577}"/>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A752C15-7063-433F-9B71-0B220B7B74AA}"/>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8" name="Platshållare för sidfot 7">
            <a:extLst>
              <a:ext uri="{FF2B5EF4-FFF2-40B4-BE49-F238E27FC236}">
                <a16:creationId xmlns:a16="http://schemas.microsoft.com/office/drawing/2014/main" id="{3BF9A805-CD72-4DD0-9E3C-E58BAD295F1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9E9C2EB-79FA-4C5D-BF78-158E8570DC2D}"/>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383771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BD552E-9E95-4FFF-9F91-2884C260BE6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9C5CA1E-F060-454C-BB2C-307FA53523A3}"/>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4" name="Platshållare för sidfot 3">
            <a:extLst>
              <a:ext uri="{FF2B5EF4-FFF2-40B4-BE49-F238E27FC236}">
                <a16:creationId xmlns:a16="http://schemas.microsoft.com/office/drawing/2014/main" id="{161CAA2A-D22A-4D0E-A6CF-3CAE8EC1648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44582A-D8A3-4431-8CCB-64F8FADFA9F5}"/>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129865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C18C254-AC31-4F87-9780-EEA7E6908B64}"/>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3" name="Platshållare för sidfot 2">
            <a:extLst>
              <a:ext uri="{FF2B5EF4-FFF2-40B4-BE49-F238E27FC236}">
                <a16:creationId xmlns:a16="http://schemas.microsoft.com/office/drawing/2014/main" id="{EB981E0B-615F-4C06-983A-BE17516BEB9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3615F51-6467-4B73-A913-8EE88FEAF988}"/>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15368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65B606-F680-4BA2-BC07-5D37A6D4275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EE85A71-0163-4BA6-A045-60F4880929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BC5AEC3-0FE2-42E4-9A40-0847BF826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F3184CE-15DC-4BFE-88B2-7CA6EB7E9077}"/>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6" name="Platshållare för sidfot 5">
            <a:extLst>
              <a:ext uri="{FF2B5EF4-FFF2-40B4-BE49-F238E27FC236}">
                <a16:creationId xmlns:a16="http://schemas.microsoft.com/office/drawing/2014/main" id="{9110ED51-9371-4452-9316-6C9D4CA479B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82FFB9-C5A1-4EFF-91CC-7C8F32E4164A}"/>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147747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E2051-944F-43BD-BF68-ECD8A8C679C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89DEC1D-3CD7-412C-86FD-7E11BDBA6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2FA70C7-D39B-4AA3-B6A7-FDEE2DFC1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B4733AD4-469F-45B5-AAA5-07E6CC356B57}"/>
              </a:ext>
            </a:extLst>
          </p:cNvPr>
          <p:cNvSpPr>
            <a:spLocks noGrp="1"/>
          </p:cNvSpPr>
          <p:nvPr>
            <p:ph type="dt" sz="half" idx="10"/>
          </p:nvPr>
        </p:nvSpPr>
        <p:spPr/>
        <p:txBody>
          <a:bodyPr/>
          <a:lstStyle/>
          <a:p>
            <a:fld id="{5C5775BA-2120-4F85-A4F3-7ED1D93FF29E}" type="datetimeFigureOut">
              <a:rPr lang="sv-SE" smtClean="0"/>
              <a:t>2019-10-02</a:t>
            </a:fld>
            <a:endParaRPr lang="sv-SE"/>
          </a:p>
        </p:txBody>
      </p:sp>
      <p:sp>
        <p:nvSpPr>
          <p:cNvPr id="6" name="Platshållare för sidfot 5">
            <a:extLst>
              <a:ext uri="{FF2B5EF4-FFF2-40B4-BE49-F238E27FC236}">
                <a16:creationId xmlns:a16="http://schemas.microsoft.com/office/drawing/2014/main" id="{2D8CEBCB-9C5E-47D8-8DD2-7A4E0CB90E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4D88965-E459-4E77-AA0B-C3E7EB060FEE}"/>
              </a:ext>
            </a:extLst>
          </p:cNvPr>
          <p:cNvSpPr>
            <a:spLocks noGrp="1"/>
          </p:cNvSpPr>
          <p:nvPr>
            <p:ph type="sldNum" sz="quarter" idx="12"/>
          </p:nvPr>
        </p:nvSpPr>
        <p:spPr/>
        <p:txBody>
          <a:bodyPr/>
          <a:lstStyle/>
          <a:p>
            <a:fld id="{EFC12435-8AD4-4C98-8852-7286758E2B54}" type="slidenum">
              <a:rPr lang="sv-SE" smtClean="0"/>
              <a:t>‹#›</a:t>
            </a:fld>
            <a:endParaRPr lang="sv-SE"/>
          </a:p>
        </p:txBody>
      </p:sp>
    </p:spTree>
    <p:extLst>
      <p:ext uri="{BB962C8B-B14F-4D97-AF65-F5344CB8AC3E}">
        <p14:creationId xmlns:p14="http://schemas.microsoft.com/office/powerpoint/2010/main" val="6454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D00D047-D37E-4EB6-9F48-60D9EF488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2CA1840-8EF2-40D5-80FF-351FE35947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918BAA-5AF9-458D-93C8-212A24EBF1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775BA-2120-4F85-A4F3-7ED1D93FF29E}" type="datetimeFigureOut">
              <a:rPr lang="sv-SE" smtClean="0"/>
              <a:t>2019-10-02</a:t>
            </a:fld>
            <a:endParaRPr lang="sv-SE"/>
          </a:p>
        </p:txBody>
      </p:sp>
      <p:sp>
        <p:nvSpPr>
          <p:cNvPr id="5" name="Platshållare för sidfot 4">
            <a:extLst>
              <a:ext uri="{FF2B5EF4-FFF2-40B4-BE49-F238E27FC236}">
                <a16:creationId xmlns:a16="http://schemas.microsoft.com/office/drawing/2014/main" id="{E8484549-1830-4F2C-8AFF-4CAC2539B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8334BC5-42BE-4B89-B8FA-093282159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12435-8AD4-4C98-8852-7286758E2B54}" type="slidenum">
              <a:rPr lang="sv-SE" smtClean="0"/>
              <a:t>‹#›</a:t>
            </a:fld>
            <a:endParaRPr lang="sv-SE"/>
          </a:p>
        </p:txBody>
      </p:sp>
    </p:spTree>
    <p:extLst>
      <p:ext uri="{BB962C8B-B14F-4D97-AF65-F5344CB8AC3E}">
        <p14:creationId xmlns:p14="http://schemas.microsoft.com/office/powerpoint/2010/main" val="146761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nq.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sa.inera.se/anonSearch/jsp/base.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mailto:info@snq.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85BB89-79D3-4B0C-BF1B-7B9CFC3714E5}"/>
              </a:ext>
            </a:extLst>
          </p:cNvPr>
          <p:cNvSpPr>
            <a:spLocks noGrp="1"/>
          </p:cNvSpPr>
          <p:nvPr>
            <p:ph type="ctrTitle"/>
          </p:nvPr>
        </p:nvSpPr>
        <p:spPr>
          <a:xfrm>
            <a:off x="1524000" y="3724655"/>
            <a:ext cx="9144000" cy="961835"/>
          </a:xfrm>
        </p:spPr>
        <p:txBody>
          <a:bodyPr>
            <a:normAutofit fontScale="90000"/>
          </a:bodyPr>
          <a:lstStyle/>
          <a:p>
            <a:br>
              <a:rPr lang="sv-SE" dirty="0"/>
            </a:br>
            <a:r>
              <a:rPr lang="sv-SE" dirty="0">
                <a:solidFill>
                  <a:schemeClr val="accent6">
                    <a:lumMod val="50000"/>
                  </a:schemeClr>
                </a:solidFill>
              </a:rPr>
              <a:t>Introduktion till SNQreg</a:t>
            </a:r>
          </a:p>
        </p:txBody>
      </p:sp>
      <p:sp>
        <p:nvSpPr>
          <p:cNvPr id="3" name="Underrubrik 2">
            <a:extLst>
              <a:ext uri="{FF2B5EF4-FFF2-40B4-BE49-F238E27FC236}">
                <a16:creationId xmlns:a16="http://schemas.microsoft.com/office/drawing/2014/main" id="{E377046B-F436-4253-8B74-0E463519C9C8}"/>
              </a:ext>
            </a:extLst>
          </p:cNvPr>
          <p:cNvSpPr>
            <a:spLocks noGrp="1"/>
          </p:cNvSpPr>
          <p:nvPr>
            <p:ph type="subTitle" idx="1"/>
          </p:nvPr>
        </p:nvSpPr>
        <p:spPr>
          <a:xfrm>
            <a:off x="1524000" y="4982145"/>
            <a:ext cx="9144000" cy="506666"/>
          </a:xfrm>
        </p:spPr>
        <p:txBody>
          <a:bodyPr/>
          <a:lstStyle/>
          <a:p>
            <a:r>
              <a:rPr lang="sv-SE" dirty="0">
                <a:solidFill>
                  <a:schemeClr val="accent6">
                    <a:lumMod val="50000"/>
                  </a:schemeClr>
                </a:solidFill>
              </a:rPr>
              <a:t>Version 1.3</a:t>
            </a:r>
            <a:r>
              <a:rPr lang="sv-SE">
                <a:solidFill>
                  <a:schemeClr val="accent6">
                    <a:lumMod val="50000"/>
                  </a:schemeClr>
                </a:solidFill>
              </a:rPr>
              <a:t>, 2019-10-01</a:t>
            </a:r>
            <a:endParaRPr lang="sv-SE" dirty="0">
              <a:solidFill>
                <a:schemeClr val="accent6">
                  <a:lumMod val="50000"/>
                </a:schemeClr>
              </a:solidFill>
            </a:endParaRPr>
          </a:p>
        </p:txBody>
      </p:sp>
      <p:pic>
        <p:nvPicPr>
          <p:cNvPr id="4" name="Bildobjekt 3">
            <a:extLst>
              <a:ext uri="{FF2B5EF4-FFF2-40B4-BE49-F238E27FC236}">
                <a16:creationId xmlns:a16="http://schemas.microsoft.com/office/drawing/2014/main" id="{BB203B43-045D-456F-8B76-667C028C21E0}"/>
              </a:ext>
            </a:extLst>
          </p:cNvPr>
          <p:cNvPicPr>
            <a:picLocks noChangeAspect="1"/>
          </p:cNvPicPr>
          <p:nvPr/>
        </p:nvPicPr>
        <p:blipFill>
          <a:blip r:embed="rId2"/>
          <a:stretch>
            <a:fillRect/>
          </a:stretch>
        </p:blipFill>
        <p:spPr>
          <a:xfrm>
            <a:off x="4379654" y="1659255"/>
            <a:ext cx="3639956" cy="1769745"/>
          </a:xfrm>
          <a:prstGeom prst="rect">
            <a:avLst/>
          </a:prstGeom>
        </p:spPr>
      </p:pic>
      <p:sp>
        <p:nvSpPr>
          <p:cNvPr id="5" name="Rektangel 4">
            <a:extLst>
              <a:ext uri="{FF2B5EF4-FFF2-40B4-BE49-F238E27FC236}">
                <a16:creationId xmlns:a16="http://schemas.microsoft.com/office/drawing/2014/main" id="{F2674D27-6627-447A-BC70-ACA60D686A11}"/>
              </a:ext>
            </a:extLst>
          </p:cNvPr>
          <p:cNvSpPr/>
          <p:nvPr/>
        </p:nvSpPr>
        <p:spPr>
          <a:xfrm>
            <a:off x="3048000" y="5722324"/>
            <a:ext cx="6096000" cy="923330"/>
          </a:xfrm>
          <a:prstGeom prst="rect">
            <a:avLst/>
          </a:prstGeom>
        </p:spPr>
        <p:txBody>
          <a:bodyPr>
            <a:spAutoFit/>
          </a:bodyPr>
          <a:lstStyle/>
          <a:p>
            <a:pPr algn="ctr"/>
            <a:r>
              <a:rPr lang="sv-SE" dirty="0">
                <a:solidFill>
                  <a:schemeClr val="accent6">
                    <a:lumMod val="50000"/>
                  </a:schemeClr>
                </a:solidFill>
              </a:rPr>
              <a:t>Pröva testversionen här:</a:t>
            </a:r>
          </a:p>
          <a:p>
            <a:pPr algn="ctr"/>
            <a:r>
              <a:rPr lang="sv-SE" dirty="0">
                <a:solidFill>
                  <a:schemeClr val="accent6">
                    <a:lumMod val="50000"/>
                  </a:schemeClr>
                </a:solidFill>
              </a:rPr>
              <a:t>https://www.medscinet.com/PnqTest/app/</a:t>
            </a:r>
            <a:br>
              <a:rPr lang="sv-SE" dirty="0">
                <a:solidFill>
                  <a:schemeClr val="accent6">
                    <a:lumMod val="50000"/>
                  </a:schemeClr>
                </a:solidFill>
              </a:rPr>
            </a:br>
            <a:r>
              <a:rPr lang="sv-SE" dirty="0">
                <a:solidFill>
                  <a:schemeClr val="accent6">
                    <a:lumMod val="50000"/>
                  </a:schemeClr>
                </a:solidFill>
              </a:rPr>
              <a:t>Logga in som till den skarpa versionen av SNQ/SNQreg</a:t>
            </a:r>
            <a:endParaRPr lang="sv-SE" i="1" dirty="0">
              <a:solidFill>
                <a:schemeClr val="accent6">
                  <a:lumMod val="50000"/>
                </a:schemeClr>
              </a:solidFill>
            </a:endParaRPr>
          </a:p>
        </p:txBody>
      </p:sp>
    </p:spTree>
    <p:extLst>
      <p:ext uri="{BB962C8B-B14F-4D97-AF65-F5344CB8AC3E}">
        <p14:creationId xmlns:p14="http://schemas.microsoft.com/office/powerpoint/2010/main" val="780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08B1E9-CF22-44C5-BD96-BA127ED84DEB}"/>
              </a:ext>
            </a:extLst>
          </p:cNvPr>
          <p:cNvSpPr>
            <a:spLocks noGrp="1"/>
          </p:cNvSpPr>
          <p:nvPr>
            <p:ph type="title"/>
          </p:nvPr>
        </p:nvSpPr>
        <p:spPr>
          <a:xfrm>
            <a:off x="310896" y="365125"/>
            <a:ext cx="11405616" cy="1325563"/>
          </a:xfrm>
        </p:spPr>
        <p:txBody>
          <a:bodyPr>
            <a:normAutofit fontScale="90000"/>
          </a:bodyPr>
          <a:lstStyle/>
          <a:p>
            <a:r>
              <a:rPr lang="sv-SE" dirty="0">
                <a:solidFill>
                  <a:schemeClr val="accent6">
                    <a:lumMod val="50000"/>
                  </a:schemeClr>
                </a:solidFill>
              </a:rPr>
              <a:t>Ny inskrivning (3):</a:t>
            </a:r>
            <a:br>
              <a:rPr lang="sv-SE" dirty="0">
                <a:solidFill>
                  <a:schemeClr val="accent6">
                    <a:lumMod val="50000"/>
                  </a:schemeClr>
                </a:solidFill>
              </a:rPr>
            </a:br>
            <a:r>
              <a:rPr lang="sv-SE" sz="1800" dirty="0">
                <a:solidFill>
                  <a:schemeClr val="accent6">
                    <a:lumMod val="50000"/>
                  </a:schemeClr>
                </a:solidFill>
              </a:rPr>
              <a:t>Nu öppnas barnets rapporteringsformulär för det första vårddygnet, och barnet läggs in på den översta raden i listan med inskrivna barn. </a:t>
            </a:r>
            <a:br>
              <a:rPr lang="sv-SE" sz="1800" dirty="0">
                <a:solidFill>
                  <a:schemeClr val="accent6">
                    <a:lumMod val="50000"/>
                  </a:schemeClr>
                </a:solidFill>
              </a:rPr>
            </a:br>
            <a:r>
              <a:rPr lang="sv-SE" sz="1800" dirty="0">
                <a:solidFill>
                  <a:schemeClr val="accent6">
                    <a:lumMod val="50000"/>
                  </a:schemeClr>
                </a:solidFill>
              </a:rPr>
              <a:t>Varje sektion med grå rubrikrad expanderas för att fylla i de dagliga uppgifterna.</a:t>
            </a:r>
            <a:endParaRPr lang="sv-SE" dirty="0">
              <a:solidFill>
                <a:schemeClr val="accent6">
                  <a:lumMod val="50000"/>
                </a:schemeClr>
              </a:solidFill>
            </a:endParaRPr>
          </a:p>
        </p:txBody>
      </p:sp>
      <p:pic>
        <p:nvPicPr>
          <p:cNvPr id="4" name="Bildobjekt 3">
            <a:extLst>
              <a:ext uri="{FF2B5EF4-FFF2-40B4-BE49-F238E27FC236}">
                <a16:creationId xmlns:a16="http://schemas.microsoft.com/office/drawing/2014/main" id="{23D5D0DC-06B3-40DA-AE6F-F2A2C62FA9A3}"/>
              </a:ext>
            </a:extLst>
          </p:cNvPr>
          <p:cNvPicPr>
            <a:picLocks noChangeAspect="1"/>
          </p:cNvPicPr>
          <p:nvPr/>
        </p:nvPicPr>
        <p:blipFill>
          <a:blip r:embed="rId2"/>
          <a:stretch>
            <a:fillRect/>
          </a:stretch>
        </p:blipFill>
        <p:spPr>
          <a:xfrm>
            <a:off x="1429512" y="1887581"/>
            <a:ext cx="9332976" cy="4672769"/>
          </a:xfrm>
          <a:prstGeom prst="rect">
            <a:avLst/>
          </a:prstGeom>
        </p:spPr>
      </p:pic>
      <p:pic>
        <p:nvPicPr>
          <p:cNvPr id="5" name="Bildobjekt 4">
            <a:extLst>
              <a:ext uri="{FF2B5EF4-FFF2-40B4-BE49-F238E27FC236}">
                <a16:creationId xmlns:a16="http://schemas.microsoft.com/office/drawing/2014/main" id="{83BCF59F-96EB-411F-8179-AEEAAA64326E}"/>
              </a:ext>
            </a:extLst>
          </p:cNvPr>
          <p:cNvPicPr>
            <a:picLocks noChangeAspect="1"/>
          </p:cNvPicPr>
          <p:nvPr/>
        </p:nvPicPr>
        <p:blipFill>
          <a:blip r:embed="rId3"/>
          <a:stretch>
            <a:fillRect/>
          </a:stretch>
        </p:blipFill>
        <p:spPr>
          <a:xfrm>
            <a:off x="4263580" y="3263837"/>
            <a:ext cx="1688487" cy="1606868"/>
          </a:xfrm>
          <a:prstGeom prst="rect">
            <a:avLst/>
          </a:prstGeom>
        </p:spPr>
      </p:pic>
      <p:sp>
        <p:nvSpPr>
          <p:cNvPr id="6" name="Pratbubbla: böjd rad 5">
            <a:extLst>
              <a:ext uri="{FF2B5EF4-FFF2-40B4-BE49-F238E27FC236}">
                <a16:creationId xmlns:a16="http://schemas.microsoft.com/office/drawing/2014/main" id="{018732D6-B7F6-47E6-83CA-BDBE5A835398}"/>
              </a:ext>
            </a:extLst>
          </p:cNvPr>
          <p:cNvSpPr/>
          <p:nvPr/>
        </p:nvSpPr>
        <p:spPr>
          <a:xfrm>
            <a:off x="6824133" y="3263837"/>
            <a:ext cx="3066288" cy="2079300"/>
          </a:xfrm>
          <a:prstGeom prst="borderCallout2">
            <a:avLst>
              <a:gd name="adj1" fmla="val 18750"/>
              <a:gd name="adj2" fmla="val -8333"/>
              <a:gd name="adj3" fmla="val 18750"/>
              <a:gd name="adj4" fmla="val -16667"/>
              <a:gd name="adj5" fmla="val -33350"/>
              <a:gd name="adj6" fmla="val -28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Rapportering till SNQreg av händelser </a:t>
            </a:r>
            <a:r>
              <a:rPr lang="sv-SE" sz="1400" b="1" u="sng" dirty="0"/>
              <a:t>inom rapporteringsdygnet</a:t>
            </a:r>
            <a:r>
              <a:rPr lang="sv-SE" sz="1400" b="1" dirty="0"/>
              <a:t>  </a:t>
            </a:r>
            <a:r>
              <a:rPr lang="sv-SE" sz="1400" dirty="0"/>
              <a:t>(RD)* sker påföljande dag. Kortvariga händelser </a:t>
            </a:r>
            <a:br>
              <a:rPr lang="sv-SE" sz="1400" dirty="0"/>
            </a:br>
            <a:r>
              <a:rPr lang="sv-SE" sz="1400" dirty="0"/>
              <a:t>(t. ex. blodtransfusion) som pågår vid övergången mellan två RD rapporteras på det dygn där händelsen varat längst.</a:t>
            </a:r>
          </a:p>
          <a:p>
            <a:pPr algn="ctr"/>
            <a:endParaRPr lang="sv-SE" sz="1400" dirty="0"/>
          </a:p>
          <a:p>
            <a:pPr algn="ctr"/>
            <a:r>
              <a:rPr lang="sv-SE" sz="1400" dirty="0"/>
              <a:t>*Fortsättningsvis används RD som förkortning för rapporteringsdygn.</a:t>
            </a:r>
          </a:p>
        </p:txBody>
      </p:sp>
      <p:sp>
        <p:nvSpPr>
          <p:cNvPr id="7" name="Pratbubbla: böjd rad 6">
            <a:extLst>
              <a:ext uri="{FF2B5EF4-FFF2-40B4-BE49-F238E27FC236}">
                <a16:creationId xmlns:a16="http://schemas.microsoft.com/office/drawing/2014/main" id="{F83B47A4-0F65-41C6-B690-0A6A6ADA49DD}"/>
              </a:ext>
            </a:extLst>
          </p:cNvPr>
          <p:cNvSpPr/>
          <p:nvPr/>
        </p:nvSpPr>
        <p:spPr>
          <a:xfrm>
            <a:off x="7754112" y="2029968"/>
            <a:ext cx="2779776" cy="597408"/>
          </a:xfrm>
          <a:prstGeom prst="borderCallout2">
            <a:avLst>
              <a:gd name="adj1" fmla="val 1815"/>
              <a:gd name="adj2" fmla="val -6579"/>
              <a:gd name="adj3" fmla="val 3049"/>
              <a:gd name="adj4" fmla="val -80921"/>
              <a:gd name="adj5" fmla="val 55653"/>
              <a:gd name="adj6" fmla="val -8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Bryttider för rapporteringsdygnet bestäms av respektive klinik</a:t>
            </a:r>
          </a:p>
        </p:txBody>
      </p:sp>
      <p:sp>
        <p:nvSpPr>
          <p:cNvPr id="9" name="Pratbubbla: böjd rad 8">
            <a:extLst>
              <a:ext uri="{FF2B5EF4-FFF2-40B4-BE49-F238E27FC236}">
                <a16:creationId xmlns:a16="http://schemas.microsoft.com/office/drawing/2014/main" id="{9A21C10F-7288-4D5C-9CF5-C3F2836A668A}"/>
              </a:ext>
            </a:extLst>
          </p:cNvPr>
          <p:cNvSpPr/>
          <p:nvPr/>
        </p:nvSpPr>
        <p:spPr>
          <a:xfrm>
            <a:off x="4066032" y="5059680"/>
            <a:ext cx="2676144" cy="646176"/>
          </a:xfrm>
          <a:prstGeom prst="borderCallout2">
            <a:avLst>
              <a:gd name="adj1" fmla="val 18750"/>
              <a:gd name="adj2" fmla="val -8333"/>
              <a:gd name="adj3" fmla="val 18750"/>
              <a:gd name="adj4" fmla="val -16667"/>
              <a:gd name="adj5" fmla="val -274292"/>
              <a:gd name="adj6" fmla="val -4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SNAP-II visas bara första rapporteringsdygnet. </a:t>
            </a:r>
          </a:p>
        </p:txBody>
      </p:sp>
      <p:sp>
        <p:nvSpPr>
          <p:cNvPr id="10" name="Pratbubbla: böjd rad 9">
            <a:extLst>
              <a:ext uri="{FF2B5EF4-FFF2-40B4-BE49-F238E27FC236}">
                <a16:creationId xmlns:a16="http://schemas.microsoft.com/office/drawing/2014/main" id="{CB47E7FA-DDFB-4E69-9FF1-5BCCE17F7BF7}"/>
              </a:ext>
            </a:extLst>
          </p:cNvPr>
          <p:cNvSpPr/>
          <p:nvPr/>
        </p:nvSpPr>
        <p:spPr>
          <a:xfrm>
            <a:off x="152796" y="3687223"/>
            <a:ext cx="1235737" cy="1183482"/>
          </a:xfrm>
          <a:prstGeom prst="borderCallout2">
            <a:avLst>
              <a:gd name="adj1" fmla="val -4275"/>
              <a:gd name="adj2" fmla="val 88555"/>
              <a:gd name="adj3" fmla="val -29077"/>
              <a:gd name="adj4" fmla="val 88391"/>
              <a:gd name="adj5" fmla="val -35527"/>
              <a:gd name="adj6" fmla="val 116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Klicka på pilen för att öppna/stänga sektionen.</a:t>
            </a:r>
          </a:p>
        </p:txBody>
      </p:sp>
    </p:spTree>
    <p:extLst>
      <p:ext uri="{BB962C8B-B14F-4D97-AF65-F5344CB8AC3E}">
        <p14:creationId xmlns:p14="http://schemas.microsoft.com/office/powerpoint/2010/main" val="159699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F631B53-7F97-42E7-A670-2B001541EDBC}"/>
              </a:ext>
            </a:extLst>
          </p:cNvPr>
          <p:cNvPicPr>
            <a:picLocks noChangeAspect="1"/>
          </p:cNvPicPr>
          <p:nvPr/>
        </p:nvPicPr>
        <p:blipFill>
          <a:blip r:embed="rId2"/>
          <a:stretch>
            <a:fillRect/>
          </a:stretch>
        </p:blipFill>
        <p:spPr>
          <a:xfrm>
            <a:off x="1929078" y="603788"/>
            <a:ext cx="8450044" cy="5851604"/>
          </a:xfrm>
          <a:prstGeom prst="rect">
            <a:avLst/>
          </a:prstGeom>
        </p:spPr>
      </p:pic>
      <p:pic>
        <p:nvPicPr>
          <p:cNvPr id="5" name="Bildobjekt 4">
            <a:extLst>
              <a:ext uri="{FF2B5EF4-FFF2-40B4-BE49-F238E27FC236}">
                <a16:creationId xmlns:a16="http://schemas.microsoft.com/office/drawing/2014/main" id="{A6EAFAC1-D29F-436E-A239-5C6F08134594}"/>
              </a:ext>
            </a:extLst>
          </p:cNvPr>
          <p:cNvPicPr>
            <a:picLocks noChangeAspect="1"/>
          </p:cNvPicPr>
          <p:nvPr/>
        </p:nvPicPr>
        <p:blipFill>
          <a:blip r:embed="rId3"/>
          <a:stretch>
            <a:fillRect/>
          </a:stretch>
        </p:blipFill>
        <p:spPr>
          <a:xfrm>
            <a:off x="2029000" y="1710338"/>
            <a:ext cx="8250200" cy="1207826"/>
          </a:xfrm>
          <a:prstGeom prst="rect">
            <a:avLst/>
          </a:prstGeom>
        </p:spPr>
      </p:pic>
    </p:spTree>
    <p:extLst>
      <p:ext uri="{BB962C8B-B14F-4D97-AF65-F5344CB8AC3E}">
        <p14:creationId xmlns:p14="http://schemas.microsoft.com/office/powerpoint/2010/main" val="37066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92B22F7-6CAE-476E-B34D-026659D37BD0}"/>
              </a:ext>
            </a:extLst>
          </p:cNvPr>
          <p:cNvPicPr>
            <a:picLocks noChangeAspect="1"/>
          </p:cNvPicPr>
          <p:nvPr/>
        </p:nvPicPr>
        <p:blipFill>
          <a:blip r:embed="rId2"/>
          <a:stretch>
            <a:fillRect/>
          </a:stretch>
        </p:blipFill>
        <p:spPr>
          <a:xfrm>
            <a:off x="2071343" y="1566894"/>
            <a:ext cx="5841265" cy="5084064"/>
          </a:xfrm>
          <a:prstGeom prst="rect">
            <a:avLst/>
          </a:prstGeom>
        </p:spPr>
      </p:pic>
      <p:sp>
        <p:nvSpPr>
          <p:cNvPr id="8" name="Pratbubbla: böjd rad 7">
            <a:extLst>
              <a:ext uri="{FF2B5EF4-FFF2-40B4-BE49-F238E27FC236}">
                <a16:creationId xmlns:a16="http://schemas.microsoft.com/office/drawing/2014/main" id="{4FD5A31B-6053-4B31-B26C-27D62925FBAB}"/>
              </a:ext>
            </a:extLst>
          </p:cNvPr>
          <p:cNvSpPr/>
          <p:nvPr/>
        </p:nvSpPr>
        <p:spPr>
          <a:xfrm>
            <a:off x="7034784" y="79248"/>
            <a:ext cx="3064307" cy="1566672"/>
          </a:xfrm>
          <a:prstGeom prst="borderCallout2">
            <a:avLst>
              <a:gd name="adj1" fmla="val 18750"/>
              <a:gd name="adj2" fmla="val -8333"/>
              <a:gd name="adj3" fmla="val 18750"/>
              <a:gd name="adj4" fmla="val -16667"/>
              <a:gd name="adj5" fmla="val 94030"/>
              <a:gd name="adj6" fmla="val -101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När föregående RD är sparat flyttar kalendern fram ett dygn. </a:t>
            </a:r>
          </a:p>
          <a:p>
            <a:pPr algn="ctr"/>
            <a:br>
              <a:rPr lang="sv-SE" sz="1400" dirty="0"/>
            </a:br>
            <a:r>
              <a:rPr lang="sv-SE" sz="1400" dirty="0"/>
              <a:t>VIKTIGT! Ha uppsikt på datum så att korrekt datum för rapporteringsdygnet är aktivt. </a:t>
            </a:r>
          </a:p>
        </p:txBody>
      </p:sp>
      <p:sp>
        <p:nvSpPr>
          <p:cNvPr id="10" name="Pratbubbla: böjd rad 9">
            <a:extLst>
              <a:ext uri="{FF2B5EF4-FFF2-40B4-BE49-F238E27FC236}">
                <a16:creationId xmlns:a16="http://schemas.microsoft.com/office/drawing/2014/main" id="{239DC51C-203A-4216-90A0-9BBB0B89C309}"/>
              </a:ext>
            </a:extLst>
          </p:cNvPr>
          <p:cNvSpPr/>
          <p:nvPr/>
        </p:nvSpPr>
        <p:spPr>
          <a:xfrm>
            <a:off x="8250936" y="2823972"/>
            <a:ext cx="3102864" cy="807720"/>
          </a:xfrm>
          <a:prstGeom prst="borderCallout2">
            <a:avLst>
              <a:gd name="adj1" fmla="val 59526"/>
              <a:gd name="adj2" fmla="val -4207"/>
              <a:gd name="adj3" fmla="val 60042"/>
              <a:gd name="adj4" fmla="val -16863"/>
              <a:gd name="adj5" fmla="val 4521"/>
              <a:gd name="adj6" fmla="val -631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Uppgifter från RD skrivs in. Om vikt saknas används alternativet för att markera detta ”Ej vägd aktuellt dygn”. </a:t>
            </a:r>
          </a:p>
        </p:txBody>
      </p:sp>
    </p:spTree>
    <p:extLst>
      <p:ext uri="{BB962C8B-B14F-4D97-AF65-F5344CB8AC3E}">
        <p14:creationId xmlns:p14="http://schemas.microsoft.com/office/powerpoint/2010/main" val="206138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D5B3802-E793-4E41-954F-0257C03C5257}"/>
              </a:ext>
            </a:extLst>
          </p:cNvPr>
          <p:cNvPicPr>
            <a:picLocks noChangeAspect="1"/>
          </p:cNvPicPr>
          <p:nvPr/>
        </p:nvPicPr>
        <p:blipFill>
          <a:blip r:embed="rId2"/>
          <a:stretch>
            <a:fillRect/>
          </a:stretch>
        </p:blipFill>
        <p:spPr>
          <a:xfrm>
            <a:off x="2279904" y="1486888"/>
            <a:ext cx="7437600" cy="5048553"/>
          </a:xfrm>
          <a:prstGeom prst="rect">
            <a:avLst/>
          </a:prstGeom>
        </p:spPr>
      </p:pic>
      <p:sp>
        <p:nvSpPr>
          <p:cNvPr id="5" name="Pratbubbla: böjd rad 4">
            <a:extLst>
              <a:ext uri="{FF2B5EF4-FFF2-40B4-BE49-F238E27FC236}">
                <a16:creationId xmlns:a16="http://schemas.microsoft.com/office/drawing/2014/main" id="{A33D8603-A2CA-46F2-8726-887E6F73A816}"/>
              </a:ext>
            </a:extLst>
          </p:cNvPr>
          <p:cNvSpPr/>
          <p:nvPr/>
        </p:nvSpPr>
        <p:spPr>
          <a:xfrm>
            <a:off x="2490717" y="3336877"/>
            <a:ext cx="2351236" cy="1269242"/>
          </a:xfrm>
          <a:prstGeom prst="borderCallout2">
            <a:avLst>
              <a:gd name="adj1" fmla="val 13374"/>
              <a:gd name="adj2" fmla="val 103404"/>
              <a:gd name="adj3" fmla="val 9073"/>
              <a:gd name="adj4" fmla="val 112483"/>
              <a:gd name="adj5" fmla="val 9137"/>
              <a:gd name="adj6" fmla="val 153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Statusboxar har två alter-nativ när någon aktivitet påbörjas: </a:t>
            </a:r>
            <a:br>
              <a:rPr lang="sv-SE" sz="1400" dirty="0"/>
            </a:br>
            <a:r>
              <a:rPr lang="sv-SE" sz="1400" dirty="0"/>
              <a:t>1) Påbörjat, </a:t>
            </a:r>
            <a:br>
              <a:rPr lang="sv-SE" sz="1400" dirty="0"/>
            </a:br>
            <a:r>
              <a:rPr lang="sv-SE" sz="1400" dirty="0"/>
              <a:t>2) Start-Stopp</a:t>
            </a:r>
          </a:p>
        </p:txBody>
      </p:sp>
      <p:sp>
        <p:nvSpPr>
          <p:cNvPr id="6" name="Pratbubbla: böjd rad 5">
            <a:extLst>
              <a:ext uri="{FF2B5EF4-FFF2-40B4-BE49-F238E27FC236}">
                <a16:creationId xmlns:a16="http://schemas.microsoft.com/office/drawing/2014/main" id="{0DE2A654-46AA-40C6-8B74-B4A221EE9F84}"/>
              </a:ext>
            </a:extLst>
          </p:cNvPr>
          <p:cNvSpPr/>
          <p:nvPr/>
        </p:nvSpPr>
        <p:spPr>
          <a:xfrm>
            <a:off x="7513093" y="3316405"/>
            <a:ext cx="2047164" cy="1529915"/>
          </a:xfrm>
          <a:prstGeom prst="borderCallout2">
            <a:avLst>
              <a:gd name="adj1" fmla="val 18750"/>
              <a:gd name="adj2" fmla="val -8333"/>
              <a:gd name="adj3" fmla="val 18750"/>
              <a:gd name="adj4" fmla="val -16667"/>
              <a:gd name="adj5" fmla="val 32644"/>
              <a:gd name="adj6" fmla="val -42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”Påbörjat” väljs när aktiviteten bedöms pågå till nästa RD. </a:t>
            </a:r>
            <a:br>
              <a:rPr lang="sv-SE" sz="1400" dirty="0"/>
            </a:br>
            <a:r>
              <a:rPr lang="sv-SE" sz="1400" dirty="0"/>
              <a:t>”Start-Stopp” väljs när aktiviteten startat och stoppat samma RD.</a:t>
            </a:r>
          </a:p>
        </p:txBody>
      </p:sp>
    </p:spTree>
    <p:extLst>
      <p:ext uri="{BB962C8B-B14F-4D97-AF65-F5344CB8AC3E}">
        <p14:creationId xmlns:p14="http://schemas.microsoft.com/office/powerpoint/2010/main" val="3352515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4DC22B6-C45C-4530-90FF-E4327CA533D9}"/>
              </a:ext>
            </a:extLst>
          </p:cNvPr>
          <p:cNvPicPr>
            <a:picLocks noChangeAspect="1"/>
          </p:cNvPicPr>
          <p:nvPr/>
        </p:nvPicPr>
        <p:blipFill>
          <a:blip r:embed="rId2"/>
          <a:stretch>
            <a:fillRect/>
          </a:stretch>
        </p:blipFill>
        <p:spPr>
          <a:xfrm>
            <a:off x="694944" y="1583141"/>
            <a:ext cx="9826752" cy="5176407"/>
          </a:xfrm>
          <a:prstGeom prst="rect">
            <a:avLst/>
          </a:prstGeom>
        </p:spPr>
      </p:pic>
      <p:sp>
        <p:nvSpPr>
          <p:cNvPr id="5" name="Pratbubbla: böjd rad 4">
            <a:extLst>
              <a:ext uri="{FF2B5EF4-FFF2-40B4-BE49-F238E27FC236}">
                <a16:creationId xmlns:a16="http://schemas.microsoft.com/office/drawing/2014/main" id="{CB81B002-EFB8-4F08-8831-63BE64E4D37F}"/>
              </a:ext>
            </a:extLst>
          </p:cNvPr>
          <p:cNvSpPr/>
          <p:nvPr/>
        </p:nvSpPr>
        <p:spPr>
          <a:xfrm>
            <a:off x="8857488" y="3200400"/>
            <a:ext cx="2639568" cy="2481072"/>
          </a:xfrm>
          <a:prstGeom prst="borderCallout2">
            <a:avLst>
              <a:gd name="adj1" fmla="val 18750"/>
              <a:gd name="adj2" fmla="val -8333"/>
              <a:gd name="adj3" fmla="val 18750"/>
              <a:gd name="adj4" fmla="val -16667"/>
              <a:gd name="adj5" fmla="val 27184"/>
              <a:gd name="adj6" fmla="val -35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Sektionen ”Infarter” öppnas med markering av checkbox </a:t>
            </a:r>
            <a:br>
              <a:rPr lang="sv-SE" sz="1400" dirty="0"/>
            </a:br>
            <a:r>
              <a:rPr lang="sv-SE" sz="1400" dirty="0"/>
              <a:t>”Ingen ändring”.</a:t>
            </a:r>
            <a:br>
              <a:rPr lang="sv-SE" sz="1400" dirty="0"/>
            </a:br>
            <a:r>
              <a:rPr lang="sv-SE" sz="1400" dirty="0"/>
              <a:t>Status för PVK  har ändras automatiskt till ”Pågående”. </a:t>
            </a:r>
          </a:p>
          <a:p>
            <a:pPr algn="ctr"/>
            <a:r>
              <a:rPr lang="sv-SE" sz="1400" dirty="0"/>
              <a:t>Skriv in ev. förändringar som skett under RD. Gå vidare genom att markera checkbox på rubrikraden för sektion ”Andning”. Då stängs sektion ”Infarter” och ”Andning” öppnas.</a:t>
            </a:r>
          </a:p>
        </p:txBody>
      </p:sp>
      <p:sp>
        <p:nvSpPr>
          <p:cNvPr id="3" name="Pratbubbla: böjd rad 2">
            <a:extLst>
              <a:ext uri="{FF2B5EF4-FFF2-40B4-BE49-F238E27FC236}">
                <a16:creationId xmlns:a16="http://schemas.microsoft.com/office/drawing/2014/main" id="{5359AF0C-D9A2-4723-BEF3-92E9459C3325}"/>
              </a:ext>
            </a:extLst>
          </p:cNvPr>
          <p:cNvSpPr/>
          <p:nvPr/>
        </p:nvSpPr>
        <p:spPr>
          <a:xfrm>
            <a:off x="5554638" y="4626591"/>
            <a:ext cx="2033517" cy="525439"/>
          </a:xfrm>
          <a:prstGeom prst="borderCallout2">
            <a:avLst>
              <a:gd name="adj1" fmla="val -8450"/>
              <a:gd name="adj2" fmla="val 92673"/>
              <a:gd name="adj3" fmla="val -38850"/>
              <a:gd name="adj4" fmla="val 92730"/>
              <a:gd name="adj5" fmla="val -72975"/>
              <a:gd name="adj6" fmla="val 80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Med grön text visas föregående händelser.</a:t>
            </a:r>
          </a:p>
        </p:txBody>
      </p:sp>
      <p:sp>
        <p:nvSpPr>
          <p:cNvPr id="8" name="textruta 7">
            <a:extLst>
              <a:ext uri="{FF2B5EF4-FFF2-40B4-BE49-F238E27FC236}">
                <a16:creationId xmlns:a16="http://schemas.microsoft.com/office/drawing/2014/main" id="{23CBAAD6-246C-4838-A029-AB94C9E6A9BD}"/>
              </a:ext>
            </a:extLst>
          </p:cNvPr>
          <p:cNvSpPr txBox="1"/>
          <p:nvPr/>
        </p:nvSpPr>
        <p:spPr>
          <a:xfrm>
            <a:off x="963168" y="536448"/>
            <a:ext cx="3169920" cy="369332"/>
          </a:xfrm>
          <a:prstGeom prst="rect">
            <a:avLst/>
          </a:prstGeom>
          <a:noFill/>
        </p:spPr>
        <p:txBody>
          <a:bodyPr wrap="square" rtlCol="0">
            <a:spAutoFit/>
          </a:bodyPr>
          <a:lstStyle/>
          <a:p>
            <a:r>
              <a:rPr lang="sv-SE" dirty="0"/>
              <a:t>Infarter nästa dag:</a:t>
            </a:r>
          </a:p>
        </p:txBody>
      </p:sp>
    </p:spTree>
    <p:extLst>
      <p:ext uri="{BB962C8B-B14F-4D97-AF65-F5344CB8AC3E}">
        <p14:creationId xmlns:p14="http://schemas.microsoft.com/office/powerpoint/2010/main" val="406983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6E41E0-8835-42C3-B103-3D8E6A164269}"/>
              </a:ext>
            </a:extLst>
          </p:cNvPr>
          <p:cNvPicPr>
            <a:picLocks noChangeAspect="1"/>
          </p:cNvPicPr>
          <p:nvPr/>
        </p:nvPicPr>
        <p:blipFill>
          <a:blip r:embed="rId2"/>
          <a:stretch>
            <a:fillRect/>
          </a:stretch>
        </p:blipFill>
        <p:spPr>
          <a:xfrm>
            <a:off x="5205759" y="126261"/>
            <a:ext cx="6618889" cy="6605477"/>
          </a:xfrm>
          <a:prstGeom prst="rect">
            <a:avLst/>
          </a:prstGeom>
        </p:spPr>
      </p:pic>
      <p:sp>
        <p:nvSpPr>
          <p:cNvPr id="5" name="Pratbubbla: böjd rad 4">
            <a:extLst>
              <a:ext uri="{FF2B5EF4-FFF2-40B4-BE49-F238E27FC236}">
                <a16:creationId xmlns:a16="http://schemas.microsoft.com/office/drawing/2014/main" id="{F451C9C6-6F70-49E2-8D94-0A726E508E8C}"/>
              </a:ext>
            </a:extLst>
          </p:cNvPr>
          <p:cNvSpPr/>
          <p:nvPr/>
        </p:nvSpPr>
        <p:spPr>
          <a:xfrm>
            <a:off x="122830" y="1255776"/>
            <a:ext cx="4565175" cy="1883664"/>
          </a:xfrm>
          <a:prstGeom prst="borderCallout2">
            <a:avLst>
              <a:gd name="adj1" fmla="val 27581"/>
              <a:gd name="adj2" fmla="val 105521"/>
              <a:gd name="adj3" fmla="val 61138"/>
              <a:gd name="adj4" fmla="val 116295"/>
              <a:gd name="adj5" fmla="val 62164"/>
              <a:gd name="adj6" fmla="val 129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Typ av andningsstöd noteras från ”</a:t>
            </a:r>
            <a:r>
              <a:rPr lang="sv-SE" sz="1400" dirty="0" err="1"/>
              <a:t>dropdown</a:t>
            </a:r>
            <a:r>
              <a:rPr lang="sv-SE" sz="1400" dirty="0"/>
              <a:t>”.</a:t>
            </a:r>
          </a:p>
          <a:p>
            <a:pPr algn="ctr"/>
            <a:r>
              <a:rPr lang="sv-SE" sz="1400" dirty="0"/>
              <a:t>Starttid kan f.n. inte ligga före inskrivningstid (skall ändras så att det är möjligt). </a:t>
            </a:r>
            <a:br>
              <a:rPr lang="sv-SE" sz="1400" dirty="0"/>
            </a:br>
            <a:r>
              <a:rPr lang="sv-SE" sz="1400" dirty="0"/>
              <a:t>Orsak/diagnos som motiverar andningsstöd noteras från ”</a:t>
            </a:r>
            <a:r>
              <a:rPr lang="sv-SE" sz="1400" dirty="0" err="1"/>
              <a:t>dropdown</a:t>
            </a:r>
            <a:r>
              <a:rPr lang="sv-SE" sz="1400" dirty="0"/>
              <a:t>”. Alternativ ”Avvaktar orsak” finns.</a:t>
            </a:r>
            <a:br>
              <a:rPr lang="sv-SE" sz="1400" dirty="0"/>
            </a:br>
            <a:r>
              <a:rPr lang="sv-SE" sz="1400" dirty="0"/>
              <a:t>Vid byte av typ av andningsstöd lägger man till en ny rad.</a:t>
            </a:r>
            <a:br>
              <a:rPr lang="sv-SE" sz="1400" dirty="0"/>
            </a:br>
            <a:r>
              <a:rPr lang="sv-SE" sz="1400" dirty="0"/>
              <a:t>Tidpunkt för ny starttid skall var minst + 1 min efter föregående stopptid.</a:t>
            </a:r>
          </a:p>
        </p:txBody>
      </p:sp>
      <p:sp>
        <p:nvSpPr>
          <p:cNvPr id="6" name="Pratbubbla: böjd rad 5">
            <a:extLst>
              <a:ext uri="{FF2B5EF4-FFF2-40B4-BE49-F238E27FC236}">
                <a16:creationId xmlns:a16="http://schemas.microsoft.com/office/drawing/2014/main" id="{EA7EDF61-90F1-489A-A2F4-430504898FD3}"/>
              </a:ext>
            </a:extLst>
          </p:cNvPr>
          <p:cNvSpPr/>
          <p:nvPr/>
        </p:nvSpPr>
        <p:spPr>
          <a:xfrm>
            <a:off x="122829" y="3282372"/>
            <a:ext cx="4565175" cy="743805"/>
          </a:xfrm>
          <a:prstGeom prst="borderCallout2">
            <a:avLst>
              <a:gd name="adj1" fmla="val 67550"/>
              <a:gd name="adj2" fmla="val 106528"/>
              <a:gd name="adj3" fmla="val 24428"/>
              <a:gd name="adj4" fmla="val 129140"/>
              <a:gd name="adj5" fmla="val 21300"/>
              <a:gd name="adj6" fmla="val 1781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Extra O</a:t>
            </a:r>
            <a:r>
              <a:rPr lang="sv-SE" sz="1400" baseline="-25000" dirty="0"/>
              <a:t>2</a:t>
            </a:r>
            <a:r>
              <a:rPr lang="sv-SE" sz="1400" dirty="0"/>
              <a:t> Ja/Nej är en obligatorisk uppgift. För barn med GÅ &lt;32 v efterfrågas O</a:t>
            </a:r>
            <a:r>
              <a:rPr lang="sv-SE" sz="1400" baseline="-25000" dirty="0"/>
              <a:t>2</a:t>
            </a:r>
            <a:r>
              <a:rPr lang="sv-SE" sz="1400" dirty="0"/>
              <a:t>-koncentration den dag som motsvarar GÅ 36v + 0 d .</a:t>
            </a:r>
          </a:p>
        </p:txBody>
      </p:sp>
      <p:sp>
        <p:nvSpPr>
          <p:cNvPr id="8" name="Pratbubbla: böjd rad 7">
            <a:extLst>
              <a:ext uri="{FF2B5EF4-FFF2-40B4-BE49-F238E27FC236}">
                <a16:creationId xmlns:a16="http://schemas.microsoft.com/office/drawing/2014/main" id="{EF2616AE-57F1-4958-9A06-8B574C72F85A}"/>
              </a:ext>
            </a:extLst>
          </p:cNvPr>
          <p:cNvSpPr/>
          <p:nvPr/>
        </p:nvSpPr>
        <p:spPr>
          <a:xfrm>
            <a:off x="122829" y="5195546"/>
            <a:ext cx="4565175" cy="1536192"/>
          </a:xfrm>
          <a:prstGeom prst="borderCallout2">
            <a:avLst>
              <a:gd name="adj1" fmla="val 66730"/>
              <a:gd name="adj2" fmla="val 102522"/>
              <a:gd name="adj3" fmla="val 67072"/>
              <a:gd name="adj4" fmla="val 108041"/>
              <a:gd name="adj5" fmla="val -16677"/>
              <a:gd name="adj6" fmla="val 147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För barn som fått surfaktant eller steroider pga lungsjukdom aktiveras alternativ för utförligare information (typ av preparat och dygnsdos).</a:t>
            </a:r>
          </a:p>
          <a:p>
            <a:pPr algn="ctr"/>
            <a:endParaRPr lang="sv-SE" sz="1400" dirty="0"/>
          </a:p>
          <a:p>
            <a:pPr algn="ctr"/>
            <a:r>
              <a:rPr lang="sv-SE" sz="1400" dirty="0"/>
              <a:t>Steroider som ges av annan anledning, t. ex </a:t>
            </a:r>
            <a:r>
              <a:rPr lang="sv-SE" sz="1400" dirty="0" err="1"/>
              <a:t>hypotension</a:t>
            </a:r>
            <a:r>
              <a:rPr lang="sv-SE" sz="1400" dirty="0"/>
              <a:t> eller som substitution registreras inte i SNQ/SNQreg</a:t>
            </a:r>
          </a:p>
        </p:txBody>
      </p:sp>
      <p:sp>
        <p:nvSpPr>
          <p:cNvPr id="9" name="Pratbubbla: böjd rad 8">
            <a:extLst>
              <a:ext uri="{FF2B5EF4-FFF2-40B4-BE49-F238E27FC236}">
                <a16:creationId xmlns:a16="http://schemas.microsoft.com/office/drawing/2014/main" id="{2B505744-CE17-4D7E-9A24-BAB8A3749DA4}"/>
              </a:ext>
            </a:extLst>
          </p:cNvPr>
          <p:cNvSpPr/>
          <p:nvPr/>
        </p:nvSpPr>
        <p:spPr>
          <a:xfrm>
            <a:off x="10249469" y="3592772"/>
            <a:ext cx="1385247" cy="1429604"/>
          </a:xfrm>
          <a:prstGeom prst="borderCallout2">
            <a:avLst>
              <a:gd name="adj1" fmla="val 18750"/>
              <a:gd name="adj2" fmla="val -8333"/>
              <a:gd name="adj3" fmla="val 18750"/>
              <a:gd name="adj4" fmla="val -16667"/>
              <a:gd name="adj5" fmla="val -19242"/>
              <a:gd name="adj6" fmla="val -44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Om barnet har pneumothorax aktiveras alternativ för ytterligare information.</a:t>
            </a:r>
          </a:p>
        </p:txBody>
      </p:sp>
      <p:sp>
        <p:nvSpPr>
          <p:cNvPr id="7" name="Pratbubbla: böjd rad 6">
            <a:extLst>
              <a:ext uri="{FF2B5EF4-FFF2-40B4-BE49-F238E27FC236}">
                <a16:creationId xmlns:a16="http://schemas.microsoft.com/office/drawing/2014/main" id="{DF8AF172-F440-4F81-9BC1-2B27B200AEA7}"/>
              </a:ext>
            </a:extLst>
          </p:cNvPr>
          <p:cNvSpPr/>
          <p:nvPr/>
        </p:nvSpPr>
        <p:spPr>
          <a:xfrm>
            <a:off x="838200" y="4120497"/>
            <a:ext cx="2923032" cy="980728"/>
          </a:xfrm>
          <a:prstGeom prst="borderCallout2">
            <a:avLst>
              <a:gd name="adj1" fmla="val 78451"/>
              <a:gd name="adj2" fmla="val 104629"/>
              <a:gd name="adj3" fmla="val 78451"/>
              <a:gd name="adj4" fmla="val 121006"/>
              <a:gd name="adj5" fmla="val 8381"/>
              <a:gd name="adj6" fmla="val 1982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Tidpunkt för den första dosen surfaktant efter födelsen anges. Tidpunkten kan ligga före inskrivningstid</a:t>
            </a:r>
          </a:p>
        </p:txBody>
      </p:sp>
    </p:spTree>
    <p:extLst>
      <p:ext uri="{BB962C8B-B14F-4D97-AF65-F5344CB8AC3E}">
        <p14:creationId xmlns:p14="http://schemas.microsoft.com/office/powerpoint/2010/main" val="415379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21B8AD8-3169-46F9-A8F3-753F294F3CC2}"/>
              </a:ext>
            </a:extLst>
          </p:cNvPr>
          <p:cNvPicPr>
            <a:picLocks noChangeAspect="1"/>
          </p:cNvPicPr>
          <p:nvPr/>
        </p:nvPicPr>
        <p:blipFill>
          <a:blip r:embed="rId2"/>
          <a:stretch>
            <a:fillRect/>
          </a:stretch>
        </p:blipFill>
        <p:spPr>
          <a:xfrm>
            <a:off x="172497" y="4993599"/>
            <a:ext cx="11847005" cy="1693804"/>
          </a:xfrm>
          <a:prstGeom prst="rect">
            <a:avLst/>
          </a:prstGeom>
        </p:spPr>
      </p:pic>
      <p:pic>
        <p:nvPicPr>
          <p:cNvPr id="6" name="Bildobjekt 5">
            <a:extLst>
              <a:ext uri="{FF2B5EF4-FFF2-40B4-BE49-F238E27FC236}">
                <a16:creationId xmlns:a16="http://schemas.microsoft.com/office/drawing/2014/main" id="{CAA553DA-1A99-4866-A75A-12DC5E9CD104}"/>
              </a:ext>
            </a:extLst>
          </p:cNvPr>
          <p:cNvPicPr>
            <a:picLocks noChangeAspect="1"/>
          </p:cNvPicPr>
          <p:nvPr/>
        </p:nvPicPr>
        <p:blipFill>
          <a:blip r:embed="rId3"/>
          <a:stretch>
            <a:fillRect/>
          </a:stretch>
        </p:blipFill>
        <p:spPr>
          <a:xfrm>
            <a:off x="172497" y="2117116"/>
            <a:ext cx="9153704" cy="2623767"/>
          </a:xfrm>
          <a:prstGeom prst="rect">
            <a:avLst/>
          </a:prstGeom>
        </p:spPr>
      </p:pic>
      <p:sp>
        <p:nvSpPr>
          <p:cNvPr id="7" name="Rubrik 1">
            <a:extLst>
              <a:ext uri="{FF2B5EF4-FFF2-40B4-BE49-F238E27FC236}">
                <a16:creationId xmlns:a16="http://schemas.microsoft.com/office/drawing/2014/main" id="{FDA66527-7258-4D47-B56D-3817DC777FC9}"/>
              </a:ext>
            </a:extLst>
          </p:cNvPr>
          <p:cNvSpPr>
            <a:spLocks noGrp="1"/>
          </p:cNvSpPr>
          <p:nvPr>
            <p:ph type="title"/>
          </p:nvPr>
        </p:nvSpPr>
        <p:spPr>
          <a:xfrm>
            <a:off x="838200" y="365125"/>
            <a:ext cx="10515600" cy="1325563"/>
          </a:xfrm>
        </p:spPr>
        <p:txBody>
          <a:bodyPr>
            <a:normAutofit/>
          </a:bodyPr>
          <a:lstStyle/>
          <a:p>
            <a:r>
              <a:rPr lang="sv-SE" sz="3600" dirty="0">
                <a:solidFill>
                  <a:schemeClr val="accent6">
                    <a:lumMod val="50000"/>
                  </a:schemeClr>
                </a:solidFill>
              </a:rPr>
              <a:t>Vissa sektioner har olika innehåll beroende på barnets gestationsålder vid födelsen: </a:t>
            </a:r>
            <a:r>
              <a:rPr lang="sv-SE" sz="3600" i="1" dirty="0">
                <a:solidFill>
                  <a:schemeClr val="accent6">
                    <a:lumMod val="50000"/>
                  </a:schemeClr>
                </a:solidFill>
              </a:rPr>
              <a:t>Cirkulation</a:t>
            </a:r>
          </a:p>
        </p:txBody>
      </p:sp>
      <p:sp>
        <p:nvSpPr>
          <p:cNvPr id="8" name="Pratbubbla: böjd rad 7">
            <a:extLst>
              <a:ext uri="{FF2B5EF4-FFF2-40B4-BE49-F238E27FC236}">
                <a16:creationId xmlns:a16="http://schemas.microsoft.com/office/drawing/2014/main" id="{CBACD2B5-0A70-4A2F-B2D7-DCD452E341C4}"/>
              </a:ext>
            </a:extLst>
          </p:cNvPr>
          <p:cNvSpPr/>
          <p:nvPr/>
        </p:nvSpPr>
        <p:spPr>
          <a:xfrm>
            <a:off x="9735822" y="1420167"/>
            <a:ext cx="2216624" cy="285120"/>
          </a:xfrm>
          <a:prstGeom prst="borderCallout2">
            <a:avLst>
              <a:gd name="adj1" fmla="val 18750"/>
              <a:gd name="adj2" fmla="val -8333"/>
              <a:gd name="adj3" fmla="val 18750"/>
              <a:gd name="adj4" fmla="val -16667"/>
              <a:gd name="adj5" fmla="val 376639"/>
              <a:gd name="adj6" fmla="val -42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 32 v</a:t>
            </a:r>
          </a:p>
        </p:txBody>
      </p:sp>
      <p:sp>
        <p:nvSpPr>
          <p:cNvPr id="9" name="Pratbubbla: böjd rad 8">
            <a:extLst>
              <a:ext uri="{FF2B5EF4-FFF2-40B4-BE49-F238E27FC236}">
                <a16:creationId xmlns:a16="http://schemas.microsoft.com/office/drawing/2014/main" id="{C7302741-CA99-498C-B8B5-C4BFAA1DAF2F}"/>
              </a:ext>
            </a:extLst>
          </p:cNvPr>
          <p:cNvSpPr/>
          <p:nvPr/>
        </p:nvSpPr>
        <p:spPr>
          <a:xfrm>
            <a:off x="9802878" y="4551528"/>
            <a:ext cx="2216624" cy="285120"/>
          </a:xfrm>
          <a:prstGeom prst="borderCallout2">
            <a:avLst>
              <a:gd name="adj1" fmla="val 18750"/>
              <a:gd name="adj2" fmla="val -8333"/>
              <a:gd name="adj3" fmla="val 18750"/>
              <a:gd name="adj4" fmla="val -16667"/>
              <a:gd name="adj5" fmla="val 292425"/>
              <a:gd name="adj6" fmla="val -568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&gt;= 32 v</a:t>
            </a:r>
          </a:p>
        </p:txBody>
      </p:sp>
      <p:sp>
        <p:nvSpPr>
          <p:cNvPr id="3" name="Pratbubbla: böjd rad 2">
            <a:extLst>
              <a:ext uri="{FF2B5EF4-FFF2-40B4-BE49-F238E27FC236}">
                <a16:creationId xmlns:a16="http://schemas.microsoft.com/office/drawing/2014/main" id="{637E64F7-F026-4BDF-8137-C42B1080807F}"/>
              </a:ext>
            </a:extLst>
          </p:cNvPr>
          <p:cNvSpPr/>
          <p:nvPr/>
        </p:nvSpPr>
        <p:spPr>
          <a:xfrm>
            <a:off x="9802878" y="3356742"/>
            <a:ext cx="2216624" cy="792480"/>
          </a:xfrm>
          <a:prstGeom prst="borderCallout2">
            <a:avLst>
              <a:gd name="adj1" fmla="val 18750"/>
              <a:gd name="adj2" fmla="val -8333"/>
              <a:gd name="adj3" fmla="val 18750"/>
              <a:gd name="adj4" fmla="val -16667"/>
              <a:gd name="adj5" fmla="val -35962"/>
              <a:gd name="adj6" fmla="val -78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I sammanfattningen redovisas antal transfusionsepisoder och ackumulerad volym.</a:t>
            </a:r>
          </a:p>
        </p:txBody>
      </p:sp>
    </p:spTree>
    <p:extLst>
      <p:ext uri="{BB962C8B-B14F-4D97-AF65-F5344CB8AC3E}">
        <p14:creationId xmlns:p14="http://schemas.microsoft.com/office/powerpoint/2010/main" val="414160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37D4A03-1EBA-4A5B-8AC4-6E3A4B8F15AB}"/>
              </a:ext>
            </a:extLst>
          </p:cNvPr>
          <p:cNvPicPr>
            <a:picLocks noChangeAspect="1"/>
          </p:cNvPicPr>
          <p:nvPr/>
        </p:nvPicPr>
        <p:blipFill>
          <a:blip r:embed="rId2"/>
          <a:stretch>
            <a:fillRect/>
          </a:stretch>
        </p:blipFill>
        <p:spPr>
          <a:xfrm>
            <a:off x="2067994" y="845180"/>
            <a:ext cx="8056012" cy="5405493"/>
          </a:xfrm>
          <a:prstGeom prst="rect">
            <a:avLst/>
          </a:prstGeom>
        </p:spPr>
      </p:pic>
      <p:sp>
        <p:nvSpPr>
          <p:cNvPr id="8" name="Pratbubbla: rad 7">
            <a:extLst>
              <a:ext uri="{FF2B5EF4-FFF2-40B4-BE49-F238E27FC236}">
                <a16:creationId xmlns:a16="http://schemas.microsoft.com/office/drawing/2014/main" id="{4A94A8F8-04D2-44E0-88F8-B5111E661050}"/>
              </a:ext>
            </a:extLst>
          </p:cNvPr>
          <p:cNvSpPr/>
          <p:nvPr/>
        </p:nvSpPr>
        <p:spPr>
          <a:xfrm>
            <a:off x="7766304" y="2554278"/>
            <a:ext cx="2139696" cy="993648"/>
          </a:xfrm>
          <a:prstGeom prst="borderCallout1">
            <a:avLst>
              <a:gd name="adj1" fmla="val 18750"/>
              <a:gd name="adj2" fmla="val -8333"/>
              <a:gd name="adj3" fmla="val 116794"/>
              <a:gd name="adj4" fmla="val -56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Om inga värden finns – lämna tomt</a:t>
            </a:r>
          </a:p>
        </p:txBody>
      </p:sp>
    </p:spTree>
    <p:extLst>
      <p:ext uri="{BB962C8B-B14F-4D97-AF65-F5344CB8AC3E}">
        <p14:creationId xmlns:p14="http://schemas.microsoft.com/office/powerpoint/2010/main" val="176528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EBC918C-39A7-4D69-99EB-55141BDBE44C}"/>
              </a:ext>
            </a:extLst>
          </p:cNvPr>
          <p:cNvPicPr>
            <a:picLocks noChangeAspect="1"/>
          </p:cNvPicPr>
          <p:nvPr/>
        </p:nvPicPr>
        <p:blipFill>
          <a:blip r:embed="rId2"/>
          <a:stretch>
            <a:fillRect/>
          </a:stretch>
        </p:blipFill>
        <p:spPr>
          <a:xfrm>
            <a:off x="3991950" y="158736"/>
            <a:ext cx="7598825" cy="6540527"/>
          </a:xfrm>
          <a:prstGeom prst="rect">
            <a:avLst/>
          </a:prstGeom>
        </p:spPr>
      </p:pic>
      <p:sp>
        <p:nvSpPr>
          <p:cNvPr id="5" name="Pratbubbla: böjd rad 4">
            <a:extLst>
              <a:ext uri="{FF2B5EF4-FFF2-40B4-BE49-F238E27FC236}">
                <a16:creationId xmlns:a16="http://schemas.microsoft.com/office/drawing/2014/main" id="{A33D8603-A2CA-46F2-8726-887E6F73A816}"/>
              </a:ext>
            </a:extLst>
          </p:cNvPr>
          <p:cNvSpPr/>
          <p:nvPr/>
        </p:nvSpPr>
        <p:spPr>
          <a:xfrm>
            <a:off x="300250" y="1817746"/>
            <a:ext cx="3134845" cy="1269242"/>
          </a:xfrm>
          <a:prstGeom prst="borderCallout2">
            <a:avLst>
              <a:gd name="adj1" fmla="val 82729"/>
              <a:gd name="adj2" fmla="val 104492"/>
              <a:gd name="adj3" fmla="val 98858"/>
              <a:gd name="adj4" fmla="val 114660"/>
              <a:gd name="adj5" fmla="val 98922"/>
              <a:gd name="adj6" fmla="val 1401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DIAGNOSTIK:</a:t>
            </a:r>
            <a:br>
              <a:rPr lang="sv-SE" sz="1400" dirty="0"/>
            </a:br>
            <a:r>
              <a:rPr lang="sv-SE" sz="1400" dirty="0"/>
              <a:t>Ange typ av </a:t>
            </a:r>
            <a:r>
              <a:rPr lang="sv-SE" sz="1400" dirty="0" err="1"/>
              <a:t>lab</a:t>
            </a:r>
            <a:r>
              <a:rPr lang="sv-SE" sz="1400" dirty="0"/>
              <a:t> </a:t>
            </a:r>
            <a:r>
              <a:rPr lang="sv-SE" sz="1400" dirty="0" err="1"/>
              <a:t>bakt</a:t>
            </a:r>
            <a:r>
              <a:rPr lang="sv-SE" sz="1400" dirty="0"/>
              <a:t>/virus, prov från enl. </a:t>
            </a:r>
            <a:r>
              <a:rPr lang="sv-SE" sz="1400" dirty="0" err="1"/>
              <a:t>drop</a:t>
            </a:r>
            <a:r>
              <a:rPr lang="sv-SE" sz="1400" dirty="0"/>
              <a:t> down, provdatum och resultat av undersökningen. Notera att diagnostik pågår i väntan på svar.</a:t>
            </a:r>
          </a:p>
        </p:txBody>
      </p:sp>
      <p:sp>
        <p:nvSpPr>
          <p:cNvPr id="6" name="Pratbubbla: böjd rad 5">
            <a:extLst>
              <a:ext uri="{FF2B5EF4-FFF2-40B4-BE49-F238E27FC236}">
                <a16:creationId xmlns:a16="http://schemas.microsoft.com/office/drawing/2014/main" id="{0DE2A654-46AA-40C6-8B74-B4A221EE9F84}"/>
              </a:ext>
            </a:extLst>
          </p:cNvPr>
          <p:cNvSpPr/>
          <p:nvPr/>
        </p:nvSpPr>
        <p:spPr>
          <a:xfrm>
            <a:off x="9198591" y="3214047"/>
            <a:ext cx="2047164" cy="2238234"/>
          </a:xfrm>
          <a:prstGeom prst="borderCallout2">
            <a:avLst>
              <a:gd name="adj1" fmla="val 105584"/>
              <a:gd name="adj2" fmla="val 46334"/>
              <a:gd name="adj3" fmla="val 117609"/>
              <a:gd name="adj4" fmla="val -3667"/>
              <a:gd name="adj5" fmla="val 134088"/>
              <a:gd name="adj6" fmla="val -64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Spara som ”Utkast” om uppgift skall kompletteras, annars som ”Definitiv dygnsrapport”. Uppgifter kan ändå ändras genom att gå tillbaka till den aktuella dagen.</a:t>
            </a:r>
          </a:p>
        </p:txBody>
      </p:sp>
      <p:sp>
        <p:nvSpPr>
          <p:cNvPr id="7" name="Pratbubbla: böjd rad 6">
            <a:extLst>
              <a:ext uri="{FF2B5EF4-FFF2-40B4-BE49-F238E27FC236}">
                <a16:creationId xmlns:a16="http://schemas.microsoft.com/office/drawing/2014/main" id="{F377AB25-1092-400D-89C0-4F40C82D3D8B}"/>
              </a:ext>
            </a:extLst>
          </p:cNvPr>
          <p:cNvSpPr/>
          <p:nvPr/>
        </p:nvSpPr>
        <p:spPr>
          <a:xfrm>
            <a:off x="300249" y="4003662"/>
            <a:ext cx="3134845" cy="2177681"/>
          </a:xfrm>
          <a:prstGeom prst="borderCallout2">
            <a:avLst>
              <a:gd name="adj1" fmla="val 31116"/>
              <a:gd name="adj2" fmla="val 104057"/>
              <a:gd name="adj3" fmla="val -4368"/>
              <a:gd name="adj4" fmla="val 111612"/>
              <a:gd name="adj5" fmla="val -4304"/>
              <a:gd name="adj6" fmla="val 1412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DIAGNOS:</a:t>
            </a:r>
            <a:br>
              <a:rPr lang="sv-SE" sz="1400" dirty="0"/>
            </a:br>
            <a:r>
              <a:rPr lang="sv-SE" sz="1400" dirty="0"/>
              <a:t>Ange typ av infektion och agens från </a:t>
            </a:r>
            <a:r>
              <a:rPr lang="sv-SE" sz="1400" dirty="0" err="1"/>
              <a:t>drop</a:t>
            </a:r>
            <a:r>
              <a:rPr lang="sv-SE" sz="1400" dirty="0"/>
              <a:t> down. Debutdatum kan inte ligga före inskrivningsdatum. Om blododlingen är negativ men kliniken talar för sepsis (klinisk sepsis) anges </a:t>
            </a:r>
            <a:r>
              <a:rPr lang="sv-SE" sz="1400" i="1" dirty="0"/>
              <a:t>Infektion typ= Misstänkt/ej verifierad  </a:t>
            </a:r>
            <a:r>
              <a:rPr lang="sv-SE" sz="1400" dirty="0"/>
              <a:t>och </a:t>
            </a:r>
            <a:r>
              <a:rPr lang="sv-SE" sz="1400" i="1" dirty="0"/>
              <a:t>Agens=Agens inte verifierat</a:t>
            </a:r>
          </a:p>
        </p:txBody>
      </p:sp>
    </p:spTree>
    <p:extLst>
      <p:ext uri="{BB962C8B-B14F-4D97-AF65-F5344CB8AC3E}">
        <p14:creationId xmlns:p14="http://schemas.microsoft.com/office/powerpoint/2010/main" val="111794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9F77613-80A5-485C-AF12-B4C7329831D1}"/>
              </a:ext>
            </a:extLst>
          </p:cNvPr>
          <p:cNvSpPr>
            <a:spLocks noGrp="1"/>
          </p:cNvSpPr>
          <p:nvPr>
            <p:ph type="title"/>
          </p:nvPr>
        </p:nvSpPr>
        <p:spPr/>
        <p:txBody>
          <a:bodyPr>
            <a:normAutofit/>
          </a:bodyPr>
          <a:lstStyle/>
          <a:p>
            <a:r>
              <a:rPr lang="sv-SE" sz="3600" dirty="0">
                <a:solidFill>
                  <a:schemeClr val="accent6">
                    <a:lumMod val="50000"/>
                  </a:schemeClr>
                </a:solidFill>
              </a:rPr>
              <a:t>Vissa sektioner har olika innehåll beroende på barnets gestationsålder vid födelsen: </a:t>
            </a:r>
            <a:r>
              <a:rPr lang="sv-SE" sz="3600" i="1" dirty="0">
                <a:solidFill>
                  <a:schemeClr val="accent6">
                    <a:lumMod val="50000"/>
                  </a:schemeClr>
                </a:solidFill>
              </a:rPr>
              <a:t>Neurologi</a:t>
            </a:r>
          </a:p>
        </p:txBody>
      </p:sp>
      <p:pic>
        <p:nvPicPr>
          <p:cNvPr id="6" name="Bildobjekt 5">
            <a:extLst>
              <a:ext uri="{FF2B5EF4-FFF2-40B4-BE49-F238E27FC236}">
                <a16:creationId xmlns:a16="http://schemas.microsoft.com/office/drawing/2014/main" id="{B05E9C6F-948A-49DE-90A7-43AAC309ECD0}"/>
              </a:ext>
            </a:extLst>
          </p:cNvPr>
          <p:cNvPicPr>
            <a:picLocks noChangeAspect="1"/>
          </p:cNvPicPr>
          <p:nvPr/>
        </p:nvPicPr>
        <p:blipFill>
          <a:blip r:embed="rId2"/>
          <a:stretch>
            <a:fillRect/>
          </a:stretch>
        </p:blipFill>
        <p:spPr>
          <a:xfrm>
            <a:off x="5314666" y="1480782"/>
            <a:ext cx="6750193" cy="2889842"/>
          </a:xfrm>
          <a:prstGeom prst="rect">
            <a:avLst/>
          </a:prstGeom>
        </p:spPr>
      </p:pic>
      <p:pic>
        <p:nvPicPr>
          <p:cNvPr id="7" name="Bildobjekt 6">
            <a:extLst>
              <a:ext uri="{FF2B5EF4-FFF2-40B4-BE49-F238E27FC236}">
                <a16:creationId xmlns:a16="http://schemas.microsoft.com/office/drawing/2014/main" id="{C0D84C3E-8529-4FE5-84E0-BAF606BFEC41}"/>
              </a:ext>
            </a:extLst>
          </p:cNvPr>
          <p:cNvPicPr>
            <a:picLocks noChangeAspect="1"/>
          </p:cNvPicPr>
          <p:nvPr/>
        </p:nvPicPr>
        <p:blipFill>
          <a:blip r:embed="rId3"/>
          <a:stretch>
            <a:fillRect/>
          </a:stretch>
        </p:blipFill>
        <p:spPr>
          <a:xfrm>
            <a:off x="333520" y="3429000"/>
            <a:ext cx="5485827" cy="3336878"/>
          </a:xfrm>
          <a:prstGeom prst="rect">
            <a:avLst/>
          </a:prstGeom>
        </p:spPr>
      </p:pic>
      <p:sp>
        <p:nvSpPr>
          <p:cNvPr id="8" name="Pratbubbla: böjd rad 7">
            <a:extLst>
              <a:ext uri="{FF2B5EF4-FFF2-40B4-BE49-F238E27FC236}">
                <a16:creationId xmlns:a16="http://schemas.microsoft.com/office/drawing/2014/main" id="{6BEE290C-197D-419A-A20E-CB147C4BD4FC}"/>
              </a:ext>
            </a:extLst>
          </p:cNvPr>
          <p:cNvSpPr/>
          <p:nvPr/>
        </p:nvSpPr>
        <p:spPr>
          <a:xfrm>
            <a:off x="2094932" y="2654490"/>
            <a:ext cx="1446662" cy="511791"/>
          </a:xfrm>
          <a:prstGeom prst="borderCallout2">
            <a:avLst>
              <a:gd name="adj1" fmla="val 18750"/>
              <a:gd name="adj2" fmla="val -8333"/>
              <a:gd name="adj3" fmla="val 18750"/>
              <a:gd name="adj4" fmla="val -16667"/>
              <a:gd name="adj5" fmla="val 213833"/>
              <a:gd name="adj6" fmla="val -428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&gt;=36 v</a:t>
            </a:r>
          </a:p>
        </p:txBody>
      </p:sp>
      <p:sp>
        <p:nvSpPr>
          <p:cNvPr id="10" name="Pratbubbla: böjd rad 9">
            <a:extLst>
              <a:ext uri="{FF2B5EF4-FFF2-40B4-BE49-F238E27FC236}">
                <a16:creationId xmlns:a16="http://schemas.microsoft.com/office/drawing/2014/main" id="{790D3EF3-663C-4EE9-BDBA-316B6F1DD57E}"/>
              </a:ext>
            </a:extLst>
          </p:cNvPr>
          <p:cNvSpPr/>
          <p:nvPr/>
        </p:nvSpPr>
        <p:spPr>
          <a:xfrm>
            <a:off x="3425589" y="1839037"/>
            <a:ext cx="1501254" cy="552734"/>
          </a:xfrm>
          <a:prstGeom prst="borderCallout2">
            <a:avLst>
              <a:gd name="adj1" fmla="val 22454"/>
              <a:gd name="adj2" fmla="val 106667"/>
              <a:gd name="adj3" fmla="val 23688"/>
              <a:gd name="adj4" fmla="val 123333"/>
              <a:gd name="adj5" fmla="val 118674"/>
              <a:gd name="adj6" fmla="val 190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&lt;32 v</a:t>
            </a:r>
          </a:p>
        </p:txBody>
      </p:sp>
      <p:pic>
        <p:nvPicPr>
          <p:cNvPr id="11" name="Bildobjekt 10">
            <a:extLst>
              <a:ext uri="{FF2B5EF4-FFF2-40B4-BE49-F238E27FC236}">
                <a16:creationId xmlns:a16="http://schemas.microsoft.com/office/drawing/2014/main" id="{7CE12330-3CAF-4661-A7C7-BBB6C4CB0028}"/>
              </a:ext>
            </a:extLst>
          </p:cNvPr>
          <p:cNvPicPr>
            <a:picLocks noChangeAspect="1"/>
          </p:cNvPicPr>
          <p:nvPr/>
        </p:nvPicPr>
        <p:blipFill>
          <a:blip r:embed="rId4"/>
          <a:stretch>
            <a:fillRect/>
          </a:stretch>
        </p:blipFill>
        <p:spPr>
          <a:xfrm>
            <a:off x="5981132" y="4524233"/>
            <a:ext cx="6109970" cy="2241645"/>
          </a:xfrm>
          <a:prstGeom prst="rect">
            <a:avLst/>
          </a:prstGeom>
        </p:spPr>
      </p:pic>
      <p:sp>
        <p:nvSpPr>
          <p:cNvPr id="12" name="Rektangel 11">
            <a:extLst>
              <a:ext uri="{FF2B5EF4-FFF2-40B4-BE49-F238E27FC236}">
                <a16:creationId xmlns:a16="http://schemas.microsoft.com/office/drawing/2014/main" id="{0D77F23E-4972-4944-8556-D0C761F0611D}"/>
              </a:ext>
            </a:extLst>
          </p:cNvPr>
          <p:cNvSpPr/>
          <p:nvPr/>
        </p:nvSpPr>
        <p:spPr>
          <a:xfrm>
            <a:off x="10037928" y="4904593"/>
            <a:ext cx="1385248" cy="581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32-35 v</a:t>
            </a:r>
          </a:p>
        </p:txBody>
      </p:sp>
    </p:spTree>
    <p:extLst>
      <p:ext uri="{BB962C8B-B14F-4D97-AF65-F5344CB8AC3E}">
        <p14:creationId xmlns:p14="http://schemas.microsoft.com/office/powerpoint/2010/main" val="222925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A9852CA-729B-4E70-9FCA-819EB077C260}"/>
              </a:ext>
            </a:extLst>
          </p:cNvPr>
          <p:cNvSpPr>
            <a:spLocks noGrp="1"/>
          </p:cNvSpPr>
          <p:nvPr>
            <p:ph idx="1"/>
          </p:nvPr>
        </p:nvSpPr>
        <p:spPr>
          <a:xfrm>
            <a:off x="633984" y="1084998"/>
            <a:ext cx="10978896" cy="2499724"/>
          </a:xfrm>
        </p:spPr>
        <p:txBody>
          <a:bodyPr>
            <a:normAutofit lnSpcReduction="10000"/>
          </a:bodyPr>
          <a:lstStyle/>
          <a:p>
            <a:r>
              <a:rPr lang="sv-SE" sz="2000" dirty="0">
                <a:solidFill>
                  <a:schemeClr val="accent6">
                    <a:lumMod val="50000"/>
                  </a:schemeClr>
                </a:solidFill>
              </a:rPr>
              <a:t>SNQreg är ett verktyg för att leverera data till SNQ.</a:t>
            </a:r>
          </a:p>
          <a:p>
            <a:r>
              <a:rPr lang="sv-SE" sz="2000" dirty="0">
                <a:solidFill>
                  <a:schemeClr val="accent6">
                    <a:lumMod val="50000"/>
                  </a:schemeClr>
                </a:solidFill>
              </a:rPr>
              <a:t>Med SNQreg görs dagliga registreringar i web-formulär under barnets vårdtillfälle.</a:t>
            </a:r>
          </a:p>
          <a:p>
            <a:r>
              <a:rPr lang="sv-SE" sz="2000" dirty="0">
                <a:solidFill>
                  <a:schemeClr val="accent6">
                    <a:lumMod val="50000"/>
                  </a:schemeClr>
                </a:solidFill>
              </a:rPr>
              <a:t>SNQreg ger bättre datakvalitet och sammanfattar innehållet i vården kontinuerligt. På utskrivningsdagen är sammanfattningen klar och kan användas som underlag för epikris.</a:t>
            </a:r>
          </a:p>
          <a:p>
            <a:r>
              <a:rPr lang="sv-SE" sz="2000" dirty="0">
                <a:solidFill>
                  <a:schemeClr val="accent6">
                    <a:lumMod val="50000"/>
                  </a:schemeClr>
                </a:solidFill>
              </a:rPr>
              <a:t>Med dagliga registreringar kan förloppet under vårdtiden åskådliggöras.</a:t>
            </a:r>
          </a:p>
          <a:p>
            <a:r>
              <a:rPr lang="sv-SE" sz="2000" dirty="0">
                <a:solidFill>
                  <a:schemeClr val="accent6">
                    <a:lumMod val="50000"/>
                  </a:schemeClr>
                </a:solidFill>
              </a:rPr>
              <a:t>Med SNQreg kan innehållet i SNQ enklare anpassas till nytt innehåll, eller registrering av lokala förhållanden.</a:t>
            </a:r>
          </a:p>
          <a:p>
            <a:pPr lvl="1"/>
            <a:endParaRPr lang="sv-SE" dirty="0"/>
          </a:p>
        </p:txBody>
      </p:sp>
      <p:sp>
        <p:nvSpPr>
          <p:cNvPr id="4" name="Rubrik 1">
            <a:extLst>
              <a:ext uri="{FF2B5EF4-FFF2-40B4-BE49-F238E27FC236}">
                <a16:creationId xmlns:a16="http://schemas.microsoft.com/office/drawing/2014/main" id="{AADA7E88-E3F7-46A5-B047-5DFE32F85B39}"/>
              </a:ext>
            </a:extLst>
          </p:cNvPr>
          <p:cNvSpPr>
            <a:spLocks noGrp="1"/>
          </p:cNvSpPr>
          <p:nvPr>
            <p:ph type="title"/>
          </p:nvPr>
        </p:nvSpPr>
        <p:spPr>
          <a:xfrm>
            <a:off x="633984" y="395606"/>
            <a:ext cx="10515600" cy="689392"/>
          </a:xfrm>
        </p:spPr>
        <p:txBody>
          <a:bodyPr>
            <a:normAutofit/>
          </a:bodyPr>
          <a:lstStyle/>
          <a:p>
            <a:r>
              <a:rPr lang="sv-SE" sz="3600" dirty="0">
                <a:solidFill>
                  <a:schemeClr val="accent6">
                    <a:lumMod val="50000"/>
                  </a:schemeClr>
                </a:solidFill>
              </a:rPr>
              <a:t>Viktigt om SNQreg:</a:t>
            </a:r>
          </a:p>
        </p:txBody>
      </p:sp>
      <p:sp>
        <p:nvSpPr>
          <p:cNvPr id="5" name="Rubrik 1">
            <a:extLst>
              <a:ext uri="{FF2B5EF4-FFF2-40B4-BE49-F238E27FC236}">
                <a16:creationId xmlns:a16="http://schemas.microsoft.com/office/drawing/2014/main" id="{0BCC0D01-50CA-4045-B6D4-B1811E51BC15}"/>
              </a:ext>
            </a:extLst>
          </p:cNvPr>
          <p:cNvSpPr txBox="1">
            <a:spLocks/>
          </p:cNvSpPr>
          <p:nvPr/>
        </p:nvSpPr>
        <p:spPr>
          <a:xfrm>
            <a:off x="695399" y="3429000"/>
            <a:ext cx="10515600" cy="689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chemeClr val="accent6">
                    <a:lumMod val="50000"/>
                  </a:schemeClr>
                </a:solidFill>
              </a:rPr>
              <a:t>Nyheter/På gång:</a:t>
            </a:r>
          </a:p>
        </p:txBody>
      </p:sp>
      <p:sp>
        <p:nvSpPr>
          <p:cNvPr id="6" name="Platshållare för innehåll 2">
            <a:extLst>
              <a:ext uri="{FF2B5EF4-FFF2-40B4-BE49-F238E27FC236}">
                <a16:creationId xmlns:a16="http://schemas.microsoft.com/office/drawing/2014/main" id="{0559552E-2955-426F-8DD5-1F6B73D69987}"/>
              </a:ext>
            </a:extLst>
          </p:cNvPr>
          <p:cNvSpPr txBox="1">
            <a:spLocks/>
          </p:cNvSpPr>
          <p:nvPr/>
        </p:nvSpPr>
        <p:spPr>
          <a:xfrm>
            <a:off x="695399" y="4118392"/>
            <a:ext cx="10978896" cy="172652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200" dirty="0">
                <a:solidFill>
                  <a:schemeClr val="accent6">
                    <a:lumMod val="50000"/>
                  </a:schemeClr>
                </a:solidFill>
              </a:rPr>
              <a:t>Automatisk överföring av maternella bakgrundsdata från Graviditetsregistret. </a:t>
            </a:r>
            <a:r>
              <a:rPr lang="sv-SE" sz="2200" dirty="0">
                <a:solidFill>
                  <a:srgbClr val="FF0000"/>
                </a:solidFill>
                <a:sym typeface="Wingdings" panose="05000000000000000000" pitchFamily="2" charset="2"/>
              </a:rPr>
              <a:t></a:t>
            </a:r>
            <a:endParaRPr lang="sv-SE" sz="2200" dirty="0">
              <a:solidFill>
                <a:srgbClr val="FF0000"/>
              </a:solidFill>
            </a:endParaRPr>
          </a:p>
          <a:p>
            <a:r>
              <a:rPr lang="sv-SE" sz="2200" dirty="0">
                <a:solidFill>
                  <a:schemeClr val="accent6">
                    <a:lumMod val="50000"/>
                  </a:schemeClr>
                </a:solidFill>
              </a:rPr>
              <a:t>Förbättrad beskrivning/registrering av omvårdnad.</a:t>
            </a:r>
            <a:r>
              <a:rPr lang="sv-SE" sz="2200" dirty="0">
                <a:solidFill>
                  <a:srgbClr val="FF0000"/>
                </a:solidFill>
                <a:sym typeface="Wingdings" panose="05000000000000000000" pitchFamily="2" charset="2"/>
              </a:rPr>
              <a:t> </a:t>
            </a:r>
            <a:endParaRPr lang="sv-SE" sz="2200" dirty="0">
              <a:solidFill>
                <a:schemeClr val="accent6">
                  <a:lumMod val="50000"/>
                </a:schemeClr>
              </a:solidFill>
            </a:endParaRPr>
          </a:p>
          <a:p>
            <a:r>
              <a:rPr lang="sv-SE" sz="2200" dirty="0">
                <a:solidFill>
                  <a:schemeClr val="accent6">
                    <a:lumMod val="50000"/>
                  </a:schemeClr>
                </a:solidFill>
              </a:rPr>
              <a:t>Automtisk generering av diagnos- och åtgärdskoder.</a:t>
            </a:r>
            <a:r>
              <a:rPr lang="sv-SE" sz="2200" dirty="0">
                <a:solidFill>
                  <a:srgbClr val="FF0000"/>
                </a:solidFill>
                <a:sym typeface="Wingdings" panose="05000000000000000000" pitchFamily="2" charset="2"/>
              </a:rPr>
              <a:t> </a:t>
            </a:r>
            <a:endParaRPr lang="sv-SE" sz="2200" dirty="0">
              <a:solidFill>
                <a:schemeClr val="accent6">
                  <a:lumMod val="50000"/>
                </a:schemeClr>
              </a:solidFill>
            </a:endParaRPr>
          </a:p>
          <a:p>
            <a:r>
              <a:rPr lang="sv-SE" sz="2200" dirty="0">
                <a:solidFill>
                  <a:schemeClr val="accent6">
                    <a:lumMod val="50000"/>
                  </a:schemeClr>
                </a:solidFill>
              </a:rPr>
              <a:t>Koppling till </a:t>
            </a:r>
            <a:r>
              <a:rPr lang="sv-SE" sz="2200" dirty="0" err="1">
                <a:solidFill>
                  <a:schemeClr val="accent6">
                    <a:lumMod val="50000"/>
                  </a:schemeClr>
                </a:solidFill>
              </a:rPr>
              <a:t>Nutrium</a:t>
            </a:r>
            <a:r>
              <a:rPr lang="sv-SE" sz="2200" dirty="0">
                <a:solidFill>
                  <a:schemeClr val="accent6">
                    <a:lumMod val="50000"/>
                  </a:schemeClr>
                </a:solidFill>
              </a:rPr>
              <a:t> för beräkning av intag av makronutrienter och vätska (även för kliniker som inte använder </a:t>
            </a:r>
            <a:r>
              <a:rPr lang="sv-SE" sz="2200" dirty="0" err="1">
                <a:solidFill>
                  <a:schemeClr val="accent6">
                    <a:lumMod val="50000"/>
                  </a:schemeClr>
                </a:solidFill>
              </a:rPr>
              <a:t>Nutrium</a:t>
            </a:r>
            <a:r>
              <a:rPr lang="sv-SE" sz="2200" dirty="0">
                <a:solidFill>
                  <a:schemeClr val="accent6">
                    <a:lumMod val="50000"/>
                  </a:schemeClr>
                </a:solidFill>
              </a:rPr>
              <a:t>). </a:t>
            </a:r>
            <a:r>
              <a:rPr lang="sv-SE" sz="2200" dirty="0">
                <a:solidFill>
                  <a:srgbClr val="FF0000"/>
                </a:solidFill>
              </a:rPr>
              <a:t>Pågår, snart klart</a:t>
            </a:r>
          </a:p>
          <a:p>
            <a:r>
              <a:rPr lang="sv-SE" sz="2200" dirty="0">
                <a:solidFill>
                  <a:schemeClr val="accent6">
                    <a:lumMod val="50000"/>
                  </a:schemeClr>
                </a:solidFill>
              </a:rPr>
              <a:t>Enkäter till föräldrar distribueras med SNQreg.</a:t>
            </a:r>
            <a:r>
              <a:rPr lang="sv-SE" sz="2200" dirty="0"/>
              <a:t> </a:t>
            </a:r>
            <a:r>
              <a:rPr lang="sv-SE" sz="2200" dirty="0">
                <a:solidFill>
                  <a:srgbClr val="FF0000"/>
                </a:solidFill>
              </a:rPr>
              <a:t>Pågår, snart klart.</a:t>
            </a:r>
          </a:p>
          <a:p>
            <a:endParaRPr lang="sv-SE" sz="2200" dirty="0">
              <a:solidFill>
                <a:srgbClr val="FF0000"/>
              </a:solidFill>
            </a:endParaRPr>
          </a:p>
          <a:p>
            <a:endParaRPr lang="sv-SE" sz="2200" dirty="0">
              <a:solidFill>
                <a:schemeClr val="accent6">
                  <a:lumMod val="50000"/>
                </a:schemeClr>
              </a:solidFill>
            </a:endParaRPr>
          </a:p>
          <a:p>
            <a:endParaRPr lang="sv-SE" sz="2200" dirty="0">
              <a:solidFill>
                <a:schemeClr val="accent6">
                  <a:lumMod val="50000"/>
                </a:schemeClr>
              </a:solidFill>
            </a:endParaRPr>
          </a:p>
          <a:p>
            <a:pPr lvl="1"/>
            <a:endParaRPr lang="sv-SE" dirty="0"/>
          </a:p>
        </p:txBody>
      </p:sp>
    </p:spTree>
    <p:extLst>
      <p:ext uri="{BB962C8B-B14F-4D97-AF65-F5344CB8AC3E}">
        <p14:creationId xmlns:p14="http://schemas.microsoft.com/office/powerpoint/2010/main" val="410658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2F0B993-C0A5-4E30-85FC-F756AEC53871}"/>
              </a:ext>
            </a:extLst>
          </p:cNvPr>
          <p:cNvPicPr>
            <a:picLocks noChangeAspect="1"/>
          </p:cNvPicPr>
          <p:nvPr/>
        </p:nvPicPr>
        <p:blipFill>
          <a:blip r:embed="rId2"/>
          <a:stretch>
            <a:fillRect/>
          </a:stretch>
        </p:blipFill>
        <p:spPr>
          <a:xfrm>
            <a:off x="171308" y="5207000"/>
            <a:ext cx="11753850" cy="1285875"/>
          </a:xfrm>
          <a:prstGeom prst="rect">
            <a:avLst/>
          </a:prstGeom>
        </p:spPr>
      </p:pic>
      <p:sp>
        <p:nvSpPr>
          <p:cNvPr id="4" name="Rubrik 1">
            <a:extLst>
              <a:ext uri="{FF2B5EF4-FFF2-40B4-BE49-F238E27FC236}">
                <a16:creationId xmlns:a16="http://schemas.microsoft.com/office/drawing/2014/main" id="{39F77613-80A5-485C-AF12-B4C7329831D1}"/>
              </a:ext>
            </a:extLst>
          </p:cNvPr>
          <p:cNvSpPr>
            <a:spLocks noGrp="1"/>
          </p:cNvSpPr>
          <p:nvPr>
            <p:ph type="title"/>
          </p:nvPr>
        </p:nvSpPr>
        <p:spPr/>
        <p:txBody>
          <a:bodyPr>
            <a:normAutofit/>
          </a:bodyPr>
          <a:lstStyle/>
          <a:p>
            <a:r>
              <a:rPr lang="sv-SE" sz="3600" dirty="0">
                <a:solidFill>
                  <a:schemeClr val="accent6">
                    <a:lumMod val="50000"/>
                  </a:schemeClr>
                </a:solidFill>
              </a:rPr>
              <a:t>Vissa sektioner har olika innehåll beroende på barnets gestationsålder vid födelsen: </a:t>
            </a:r>
            <a:r>
              <a:rPr lang="sv-SE" sz="3600" i="1" dirty="0">
                <a:solidFill>
                  <a:schemeClr val="accent6">
                    <a:lumMod val="50000"/>
                  </a:schemeClr>
                </a:solidFill>
              </a:rPr>
              <a:t>ROP</a:t>
            </a:r>
          </a:p>
        </p:txBody>
      </p:sp>
      <p:sp>
        <p:nvSpPr>
          <p:cNvPr id="8" name="Pratbubbla: böjd rad 7">
            <a:extLst>
              <a:ext uri="{FF2B5EF4-FFF2-40B4-BE49-F238E27FC236}">
                <a16:creationId xmlns:a16="http://schemas.microsoft.com/office/drawing/2014/main" id="{6BEE290C-197D-419A-A20E-CB147C4BD4FC}"/>
              </a:ext>
            </a:extLst>
          </p:cNvPr>
          <p:cNvSpPr/>
          <p:nvPr/>
        </p:nvSpPr>
        <p:spPr>
          <a:xfrm>
            <a:off x="7547211" y="4855570"/>
            <a:ext cx="4155743" cy="985672"/>
          </a:xfrm>
          <a:prstGeom prst="borderCallout2">
            <a:avLst>
              <a:gd name="adj1" fmla="val 18750"/>
              <a:gd name="adj2" fmla="val -8333"/>
              <a:gd name="adj3" fmla="val 18750"/>
              <a:gd name="adj4" fmla="val -16667"/>
              <a:gd name="adj5" fmla="val 70914"/>
              <a:gd name="adj6" fmla="val -34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Multisjuka barn  med GÅ &gt;=31 v kan/bör/ska undersökas för ROP (utanför screening programmet). Fälten nedan aktiveras för registrering genom att checkbox markeras.</a:t>
            </a:r>
          </a:p>
        </p:txBody>
      </p:sp>
      <p:pic>
        <p:nvPicPr>
          <p:cNvPr id="5" name="Bildobjekt 4">
            <a:extLst>
              <a:ext uri="{FF2B5EF4-FFF2-40B4-BE49-F238E27FC236}">
                <a16:creationId xmlns:a16="http://schemas.microsoft.com/office/drawing/2014/main" id="{DD464DF8-E0F9-401C-8F6F-55157C31465A}"/>
              </a:ext>
            </a:extLst>
          </p:cNvPr>
          <p:cNvPicPr>
            <a:picLocks noChangeAspect="1"/>
          </p:cNvPicPr>
          <p:nvPr/>
        </p:nvPicPr>
        <p:blipFill>
          <a:blip r:embed="rId3"/>
          <a:stretch>
            <a:fillRect/>
          </a:stretch>
        </p:blipFill>
        <p:spPr>
          <a:xfrm>
            <a:off x="190500" y="1847009"/>
            <a:ext cx="11830050" cy="1333500"/>
          </a:xfrm>
          <a:prstGeom prst="rect">
            <a:avLst/>
          </a:prstGeom>
        </p:spPr>
      </p:pic>
      <p:pic>
        <p:nvPicPr>
          <p:cNvPr id="9" name="Bildobjekt 8">
            <a:extLst>
              <a:ext uri="{FF2B5EF4-FFF2-40B4-BE49-F238E27FC236}">
                <a16:creationId xmlns:a16="http://schemas.microsoft.com/office/drawing/2014/main" id="{D032F711-8318-47F0-8A68-E654E5407168}"/>
              </a:ext>
            </a:extLst>
          </p:cNvPr>
          <p:cNvPicPr>
            <a:picLocks noChangeAspect="1"/>
          </p:cNvPicPr>
          <p:nvPr/>
        </p:nvPicPr>
        <p:blipFill>
          <a:blip r:embed="rId4"/>
          <a:stretch>
            <a:fillRect/>
          </a:stretch>
        </p:blipFill>
        <p:spPr>
          <a:xfrm>
            <a:off x="118920" y="3277691"/>
            <a:ext cx="11858625" cy="1257300"/>
          </a:xfrm>
          <a:prstGeom prst="rect">
            <a:avLst/>
          </a:prstGeom>
        </p:spPr>
      </p:pic>
      <p:sp>
        <p:nvSpPr>
          <p:cNvPr id="10" name="Pratbubbla: böjd rad 9">
            <a:extLst>
              <a:ext uri="{FF2B5EF4-FFF2-40B4-BE49-F238E27FC236}">
                <a16:creationId xmlns:a16="http://schemas.microsoft.com/office/drawing/2014/main" id="{790D3EF3-663C-4EE9-BDBA-316B6F1DD57E}"/>
              </a:ext>
            </a:extLst>
          </p:cNvPr>
          <p:cNvSpPr/>
          <p:nvPr/>
        </p:nvSpPr>
        <p:spPr>
          <a:xfrm>
            <a:off x="7977114" y="1221606"/>
            <a:ext cx="3575715" cy="910904"/>
          </a:xfrm>
          <a:prstGeom prst="borderCallout2">
            <a:avLst>
              <a:gd name="adj1" fmla="val 29130"/>
              <a:gd name="adj2" fmla="val -5503"/>
              <a:gd name="adj3" fmla="val 29530"/>
              <a:gd name="adj4" fmla="val -14192"/>
              <a:gd name="adj5" fmla="val 101366"/>
              <a:gd name="adj6" fmla="val -211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Programmet beräknar när screening bör utföras. För GÅ &lt;27v  vid GÅ 31 v. </a:t>
            </a:r>
            <a:br>
              <a:rPr lang="sv-SE" sz="1400" dirty="0"/>
            </a:br>
            <a:r>
              <a:rPr lang="sv-SE" sz="1400" dirty="0"/>
              <a:t>För GÅ 27 – 30 v vid 5 v postnatal ålder.</a:t>
            </a:r>
          </a:p>
        </p:txBody>
      </p:sp>
      <p:sp>
        <p:nvSpPr>
          <p:cNvPr id="13" name="Rektangel 12">
            <a:extLst>
              <a:ext uri="{FF2B5EF4-FFF2-40B4-BE49-F238E27FC236}">
                <a16:creationId xmlns:a16="http://schemas.microsoft.com/office/drawing/2014/main" id="{031EF651-CC5C-4F51-9516-9A5F28C5D2C8}"/>
              </a:ext>
            </a:extLst>
          </p:cNvPr>
          <p:cNvSpPr/>
          <p:nvPr/>
        </p:nvSpPr>
        <p:spPr>
          <a:xfrm>
            <a:off x="9764971" y="2784143"/>
            <a:ext cx="1521728" cy="9758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&lt; 31 v</a:t>
            </a:r>
          </a:p>
        </p:txBody>
      </p:sp>
    </p:spTree>
    <p:extLst>
      <p:ext uri="{BB962C8B-B14F-4D97-AF65-F5344CB8AC3E}">
        <p14:creationId xmlns:p14="http://schemas.microsoft.com/office/powerpoint/2010/main" val="400427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4114CBA-6B74-4736-93EE-D5B84AD8436E}"/>
              </a:ext>
            </a:extLst>
          </p:cNvPr>
          <p:cNvPicPr>
            <a:picLocks noChangeAspect="1"/>
          </p:cNvPicPr>
          <p:nvPr/>
        </p:nvPicPr>
        <p:blipFill>
          <a:blip r:embed="rId2"/>
          <a:stretch>
            <a:fillRect/>
          </a:stretch>
        </p:blipFill>
        <p:spPr>
          <a:xfrm>
            <a:off x="1470312" y="730155"/>
            <a:ext cx="8415092" cy="5240740"/>
          </a:xfrm>
          <a:prstGeom prst="rect">
            <a:avLst/>
          </a:prstGeom>
        </p:spPr>
      </p:pic>
    </p:spTree>
    <p:extLst>
      <p:ext uri="{BB962C8B-B14F-4D97-AF65-F5344CB8AC3E}">
        <p14:creationId xmlns:p14="http://schemas.microsoft.com/office/powerpoint/2010/main" val="227058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28496A7-AF6E-41B3-8148-A2DB46FE855E}"/>
              </a:ext>
            </a:extLst>
          </p:cNvPr>
          <p:cNvPicPr>
            <a:picLocks noChangeAspect="1"/>
          </p:cNvPicPr>
          <p:nvPr/>
        </p:nvPicPr>
        <p:blipFill>
          <a:blip r:embed="rId2"/>
          <a:stretch>
            <a:fillRect/>
          </a:stretch>
        </p:blipFill>
        <p:spPr>
          <a:xfrm>
            <a:off x="764092" y="1468066"/>
            <a:ext cx="11216185" cy="4932733"/>
          </a:xfrm>
          <a:prstGeom prst="rect">
            <a:avLst/>
          </a:prstGeom>
        </p:spPr>
      </p:pic>
      <p:sp>
        <p:nvSpPr>
          <p:cNvPr id="2" name="Rubrik 1">
            <a:extLst>
              <a:ext uri="{FF2B5EF4-FFF2-40B4-BE49-F238E27FC236}">
                <a16:creationId xmlns:a16="http://schemas.microsoft.com/office/drawing/2014/main" id="{D5A2E1EC-D1D0-4E1D-B29B-48043ADC4F9B}"/>
              </a:ext>
            </a:extLst>
          </p:cNvPr>
          <p:cNvSpPr>
            <a:spLocks noGrp="1"/>
          </p:cNvSpPr>
          <p:nvPr>
            <p:ph type="title"/>
          </p:nvPr>
        </p:nvSpPr>
        <p:spPr/>
        <p:txBody>
          <a:bodyPr>
            <a:normAutofit/>
          </a:bodyPr>
          <a:lstStyle/>
          <a:p>
            <a:r>
              <a:rPr lang="sv-SE" sz="3600" dirty="0">
                <a:solidFill>
                  <a:schemeClr val="accent6">
                    <a:lumMod val="50000"/>
                  </a:schemeClr>
                </a:solidFill>
              </a:rPr>
              <a:t>Repetition:</a:t>
            </a:r>
          </a:p>
        </p:txBody>
      </p:sp>
      <p:sp>
        <p:nvSpPr>
          <p:cNvPr id="6" name="Pratbubbla: böjd rad 5">
            <a:extLst>
              <a:ext uri="{FF2B5EF4-FFF2-40B4-BE49-F238E27FC236}">
                <a16:creationId xmlns:a16="http://schemas.microsoft.com/office/drawing/2014/main" id="{E40689B0-FDE1-4F21-935A-5E3260A33042}"/>
              </a:ext>
            </a:extLst>
          </p:cNvPr>
          <p:cNvSpPr/>
          <p:nvPr/>
        </p:nvSpPr>
        <p:spPr>
          <a:xfrm>
            <a:off x="4879075" y="365125"/>
            <a:ext cx="6928877" cy="805308"/>
          </a:xfrm>
          <a:prstGeom prst="borderCallout2">
            <a:avLst>
              <a:gd name="adj1" fmla="val 18750"/>
              <a:gd name="adj2" fmla="val -2087"/>
              <a:gd name="adj3" fmla="val 19349"/>
              <a:gd name="adj4" fmla="val -9705"/>
              <a:gd name="adj5" fmla="val 110349"/>
              <a:gd name="adj6" fmla="val -2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Notera att datum har ändrats och flyttats fram en dag. I kalendern markeras föregående RD som definitiv dygnsrapport med grön bakgrund. Om RD sparas som utkast är rutan gul. Om rapport saknas från passerat datum är rutan rosa. Aktuellt datum har svart bakgrund.</a:t>
            </a:r>
          </a:p>
        </p:txBody>
      </p:sp>
      <p:sp>
        <p:nvSpPr>
          <p:cNvPr id="7" name="Pratbubbla: böjd rad 6">
            <a:extLst>
              <a:ext uri="{FF2B5EF4-FFF2-40B4-BE49-F238E27FC236}">
                <a16:creationId xmlns:a16="http://schemas.microsoft.com/office/drawing/2014/main" id="{E8BC4DE8-E6E8-425C-A52C-8330A2F1F06D}"/>
              </a:ext>
            </a:extLst>
          </p:cNvPr>
          <p:cNvSpPr/>
          <p:nvPr/>
        </p:nvSpPr>
        <p:spPr>
          <a:xfrm>
            <a:off x="6096000" y="3466997"/>
            <a:ext cx="2565779" cy="934872"/>
          </a:xfrm>
          <a:prstGeom prst="borderCallout2">
            <a:avLst>
              <a:gd name="adj1" fmla="val 18750"/>
              <a:gd name="adj2" fmla="val -8333"/>
              <a:gd name="adj3" fmla="val 18750"/>
              <a:gd name="adj4" fmla="val -16667"/>
              <a:gd name="adj5" fmla="val 42682"/>
              <a:gd name="adj6" fmla="val -57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Pågående verksamheter som noterats föregående RD ses nu på resp. rubrikrad med röd text.</a:t>
            </a:r>
          </a:p>
        </p:txBody>
      </p:sp>
      <p:sp>
        <p:nvSpPr>
          <p:cNvPr id="8" name="Pratbubbla: böjd rad 7">
            <a:extLst>
              <a:ext uri="{FF2B5EF4-FFF2-40B4-BE49-F238E27FC236}">
                <a16:creationId xmlns:a16="http://schemas.microsoft.com/office/drawing/2014/main" id="{E726C663-6315-4BD0-BC48-B250E945A8C2}"/>
              </a:ext>
            </a:extLst>
          </p:cNvPr>
          <p:cNvSpPr/>
          <p:nvPr/>
        </p:nvSpPr>
        <p:spPr>
          <a:xfrm>
            <a:off x="10119815" y="1897039"/>
            <a:ext cx="1965278" cy="4769892"/>
          </a:xfrm>
          <a:prstGeom prst="borderCallout2">
            <a:avLst>
              <a:gd name="adj1" fmla="val 5159"/>
              <a:gd name="adj2" fmla="val -6597"/>
              <a:gd name="adj3" fmla="val 5302"/>
              <a:gd name="adj4" fmla="val -37153"/>
              <a:gd name="adj5" fmla="val 14217"/>
              <a:gd name="adj6" fmla="val -46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OBS!!</a:t>
            </a:r>
            <a:br>
              <a:rPr lang="sv-SE" sz="1400" dirty="0"/>
            </a:br>
            <a:r>
              <a:rPr lang="sv-SE" sz="1400" dirty="0"/>
              <a:t>På rubrikrader med pågående aktivitet har det tillkommit en checkbox under ”Ingen ändring”. Markera för att öppna sektionen. Data från föregående RD är kvar oförändrade. </a:t>
            </a:r>
            <a:br>
              <a:rPr lang="sv-SE" sz="1400" dirty="0"/>
            </a:br>
            <a:r>
              <a:rPr lang="sv-SE" sz="1400" dirty="0"/>
              <a:t>Om ingen ändring,  gå till nästa sektion.</a:t>
            </a:r>
            <a:br>
              <a:rPr lang="sv-SE" sz="1400" dirty="0"/>
            </a:br>
            <a:r>
              <a:rPr lang="sv-SE" sz="1400" dirty="0"/>
              <a:t>Om ändring behöver göras - ändra det som är relevant. Gå sedan till nästa aktuella sektion.</a:t>
            </a:r>
            <a:br>
              <a:rPr lang="sv-SE" sz="1400" dirty="0"/>
            </a:br>
            <a:br>
              <a:rPr lang="sv-SE" sz="1400" dirty="0"/>
            </a:br>
            <a:r>
              <a:rPr lang="sv-SE" sz="1400" dirty="0"/>
              <a:t>Om sektionen öppnas med pilen till vänster visas inga data från föregående RD.</a:t>
            </a:r>
          </a:p>
        </p:txBody>
      </p:sp>
      <p:sp>
        <p:nvSpPr>
          <p:cNvPr id="3" name="Tankebubbla: moln 2">
            <a:extLst>
              <a:ext uri="{FF2B5EF4-FFF2-40B4-BE49-F238E27FC236}">
                <a16:creationId xmlns:a16="http://schemas.microsoft.com/office/drawing/2014/main" id="{E2C203F5-CEDE-4197-9557-82C5D63107CC}"/>
              </a:ext>
            </a:extLst>
          </p:cNvPr>
          <p:cNvSpPr/>
          <p:nvPr/>
        </p:nvSpPr>
        <p:spPr>
          <a:xfrm>
            <a:off x="6769517" y="4502315"/>
            <a:ext cx="2621280" cy="1920240"/>
          </a:xfrm>
          <a:prstGeom prst="cloudCallout">
            <a:avLst>
              <a:gd name="adj1" fmla="val 42423"/>
              <a:gd name="adj2" fmla="val -698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Använd </a:t>
            </a:r>
            <a:r>
              <a:rPr lang="sv-SE" sz="1400" b="1" u="sng" dirty="0">
                <a:solidFill>
                  <a:schemeClr val="tx1"/>
                </a:solidFill>
              </a:rPr>
              <a:t>alltid</a:t>
            </a:r>
            <a:r>
              <a:rPr lang="sv-SE" sz="1400" dirty="0">
                <a:solidFill>
                  <a:schemeClr val="tx1"/>
                </a:solidFill>
              </a:rPr>
              <a:t> markering i checkbox för att öppna en sektion när sådan checkbox finns.</a:t>
            </a:r>
          </a:p>
        </p:txBody>
      </p:sp>
    </p:spTree>
    <p:extLst>
      <p:ext uri="{BB962C8B-B14F-4D97-AF65-F5344CB8AC3E}">
        <p14:creationId xmlns:p14="http://schemas.microsoft.com/office/powerpoint/2010/main" val="237775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4D036A-06F9-476E-A24A-6384C666904C}"/>
              </a:ext>
            </a:extLst>
          </p:cNvPr>
          <p:cNvSpPr>
            <a:spLocks noGrp="1"/>
          </p:cNvSpPr>
          <p:nvPr>
            <p:ph type="title"/>
          </p:nvPr>
        </p:nvSpPr>
        <p:spPr>
          <a:xfrm>
            <a:off x="838200" y="365125"/>
            <a:ext cx="10515600" cy="524891"/>
          </a:xfrm>
        </p:spPr>
        <p:txBody>
          <a:bodyPr>
            <a:normAutofit fontScale="90000"/>
          </a:bodyPr>
          <a:lstStyle/>
          <a:p>
            <a:r>
              <a:rPr lang="sv-SE" sz="3600" dirty="0">
                <a:solidFill>
                  <a:schemeClr val="accent6">
                    <a:lumMod val="50000"/>
                  </a:schemeClr>
                </a:solidFill>
              </a:rPr>
              <a:t>Sammanfattning RD 0-3:</a:t>
            </a:r>
          </a:p>
        </p:txBody>
      </p:sp>
      <p:pic>
        <p:nvPicPr>
          <p:cNvPr id="4" name="Bildobjekt 3">
            <a:extLst>
              <a:ext uri="{FF2B5EF4-FFF2-40B4-BE49-F238E27FC236}">
                <a16:creationId xmlns:a16="http://schemas.microsoft.com/office/drawing/2014/main" id="{E1F9F1C4-E9E3-4807-B90A-0612888A712A}"/>
              </a:ext>
            </a:extLst>
          </p:cNvPr>
          <p:cNvPicPr>
            <a:picLocks noChangeAspect="1"/>
          </p:cNvPicPr>
          <p:nvPr/>
        </p:nvPicPr>
        <p:blipFill>
          <a:blip r:embed="rId2"/>
          <a:stretch>
            <a:fillRect/>
          </a:stretch>
        </p:blipFill>
        <p:spPr>
          <a:xfrm>
            <a:off x="768096" y="1392375"/>
            <a:ext cx="10180320" cy="4073249"/>
          </a:xfrm>
          <a:prstGeom prst="rect">
            <a:avLst/>
          </a:prstGeom>
        </p:spPr>
      </p:pic>
      <p:sp>
        <p:nvSpPr>
          <p:cNvPr id="5" name="Pratbubbla: böjd rad 4">
            <a:extLst>
              <a:ext uri="{FF2B5EF4-FFF2-40B4-BE49-F238E27FC236}">
                <a16:creationId xmlns:a16="http://schemas.microsoft.com/office/drawing/2014/main" id="{8182D617-8837-43C1-9752-9275598FD207}"/>
              </a:ext>
            </a:extLst>
          </p:cNvPr>
          <p:cNvSpPr/>
          <p:nvPr/>
        </p:nvSpPr>
        <p:spPr>
          <a:xfrm>
            <a:off x="1078992" y="2432304"/>
            <a:ext cx="2017776" cy="694944"/>
          </a:xfrm>
          <a:prstGeom prst="borderCallout2">
            <a:avLst>
              <a:gd name="adj1" fmla="val 19627"/>
              <a:gd name="adj2" fmla="val 109607"/>
              <a:gd name="adj3" fmla="val 18750"/>
              <a:gd name="adj4" fmla="val 126855"/>
              <a:gd name="adj5" fmla="val -124342"/>
              <a:gd name="adj6" fmla="val 854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Klicka på ”Sammanfattning”</a:t>
            </a:r>
          </a:p>
        </p:txBody>
      </p:sp>
    </p:spTree>
    <p:extLst>
      <p:ext uri="{BB962C8B-B14F-4D97-AF65-F5344CB8AC3E}">
        <p14:creationId xmlns:p14="http://schemas.microsoft.com/office/powerpoint/2010/main" val="262965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F26E6324-4AA0-4EB3-8FAE-0AE1EE3C051F}"/>
              </a:ext>
            </a:extLst>
          </p:cNvPr>
          <p:cNvSpPr>
            <a:spLocks noGrp="1"/>
          </p:cNvSpPr>
          <p:nvPr>
            <p:ph type="title"/>
          </p:nvPr>
        </p:nvSpPr>
        <p:spPr>
          <a:xfrm>
            <a:off x="838200" y="365125"/>
            <a:ext cx="10515600" cy="524891"/>
          </a:xfrm>
        </p:spPr>
        <p:txBody>
          <a:bodyPr>
            <a:normAutofit fontScale="90000"/>
          </a:bodyPr>
          <a:lstStyle/>
          <a:p>
            <a:r>
              <a:rPr lang="sv-SE" sz="3600" dirty="0">
                <a:solidFill>
                  <a:schemeClr val="accent6">
                    <a:lumMod val="50000"/>
                  </a:schemeClr>
                </a:solidFill>
              </a:rPr>
              <a:t>Sammanfattning RD 0-3:</a:t>
            </a:r>
          </a:p>
        </p:txBody>
      </p:sp>
      <p:pic>
        <p:nvPicPr>
          <p:cNvPr id="6" name="Bildobjekt 5">
            <a:extLst>
              <a:ext uri="{FF2B5EF4-FFF2-40B4-BE49-F238E27FC236}">
                <a16:creationId xmlns:a16="http://schemas.microsoft.com/office/drawing/2014/main" id="{3F85A232-AE29-48F2-A3DD-A06DC66B7BB9}"/>
              </a:ext>
            </a:extLst>
          </p:cNvPr>
          <p:cNvPicPr>
            <a:picLocks noChangeAspect="1"/>
          </p:cNvPicPr>
          <p:nvPr/>
        </p:nvPicPr>
        <p:blipFill>
          <a:blip r:embed="rId2"/>
          <a:stretch>
            <a:fillRect/>
          </a:stretch>
        </p:blipFill>
        <p:spPr>
          <a:xfrm>
            <a:off x="746760" y="890016"/>
            <a:ext cx="8188078" cy="5547888"/>
          </a:xfrm>
          <a:prstGeom prst="rect">
            <a:avLst/>
          </a:prstGeom>
        </p:spPr>
      </p:pic>
      <p:pic>
        <p:nvPicPr>
          <p:cNvPr id="7" name="Bildobjekt 6">
            <a:extLst>
              <a:ext uri="{FF2B5EF4-FFF2-40B4-BE49-F238E27FC236}">
                <a16:creationId xmlns:a16="http://schemas.microsoft.com/office/drawing/2014/main" id="{DF4FBCD1-966B-4101-97E4-F8798260BA69}"/>
              </a:ext>
            </a:extLst>
          </p:cNvPr>
          <p:cNvPicPr>
            <a:picLocks noChangeAspect="1"/>
          </p:cNvPicPr>
          <p:nvPr/>
        </p:nvPicPr>
        <p:blipFill>
          <a:blip r:embed="rId3"/>
          <a:stretch>
            <a:fillRect/>
          </a:stretch>
        </p:blipFill>
        <p:spPr>
          <a:xfrm>
            <a:off x="8934838" y="1694687"/>
            <a:ext cx="1074244" cy="5017009"/>
          </a:xfrm>
          <a:prstGeom prst="rect">
            <a:avLst/>
          </a:prstGeom>
        </p:spPr>
      </p:pic>
      <p:pic>
        <p:nvPicPr>
          <p:cNvPr id="8" name="Bildobjekt 7">
            <a:extLst>
              <a:ext uri="{FF2B5EF4-FFF2-40B4-BE49-F238E27FC236}">
                <a16:creationId xmlns:a16="http://schemas.microsoft.com/office/drawing/2014/main" id="{ECBD2A6E-8B91-4BF6-BECD-8885B8D5DA5E}"/>
              </a:ext>
            </a:extLst>
          </p:cNvPr>
          <p:cNvPicPr>
            <a:picLocks noChangeAspect="1"/>
          </p:cNvPicPr>
          <p:nvPr/>
        </p:nvPicPr>
        <p:blipFill>
          <a:blip r:embed="rId4"/>
          <a:stretch>
            <a:fillRect/>
          </a:stretch>
        </p:blipFill>
        <p:spPr>
          <a:xfrm>
            <a:off x="2532369" y="1452951"/>
            <a:ext cx="6017953" cy="241736"/>
          </a:xfrm>
          <a:prstGeom prst="rect">
            <a:avLst/>
          </a:prstGeom>
        </p:spPr>
      </p:pic>
      <p:sp>
        <p:nvSpPr>
          <p:cNvPr id="2" name="Pratbubbla: böjd rad 1">
            <a:extLst>
              <a:ext uri="{FF2B5EF4-FFF2-40B4-BE49-F238E27FC236}">
                <a16:creationId xmlns:a16="http://schemas.microsoft.com/office/drawing/2014/main" id="{C908273A-59DA-48DB-9A2F-C2D7C2EBC182}"/>
              </a:ext>
            </a:extLst>
          </p:cNvPr>
          <p:cNvSpPr/>
          <p:nvPr/>
        </p:nvSpPr>
        <p:spPr>
          <a:xfrm>
            <a:off x="621792" y="2084832"/>
            <a:ext cx="1316736" cy="1450848"/>
          </a:xfrm>
          <a:prstGeom prst="borderCallout2">
            <a:avLst>
              <a:gd name="adj1" fmla="val 18750"/>
              <a:gd name="adj2" fmla="val 108797"/>
              <a:gd name="adj3" fmla="val 19170"/>
              <a:gd name="adj4" fmla="val 132407"/>
              <a:gd name="adj5" fmla="val 30147"/>
              <a:gd name="adj6" fmla="val 145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I de gula kolumnerna summeras data kontinuerligt under vårdtillfället.</a:t>
            </a:r>
          </a:p>
        </p:txBody>
      </p:sp>
      <p:sp>
        <p:nvSpPr>
          <p:cNvPr id="3" name="Pratbubbla: böjd rad 2">
            <a:extLst>
              <a:ext uri="{FF2B5EF4-FFF2-40B4-BE49-F238E27FC236}">
                <a16:creationId xmlns:a16="http://schemas.microsoft.com/office/drawing/2014/main" id="{32D8834D-EC0C-401D-8A34-CB42411FAEA5}"/>
              </a:ext>
            </a:extLst>
          </p:cNvPr>
          <p:cNvSpPr/>
          <p:nvPr/>
        </p:nvSpPr>
        <p:spPr>
          <a:xfrm>
            <a:off x="10271760" y="1834896"/>
            <a:ext cx="1731264" cy="1231392"/>
          </a:xfrm>
          <a:prstGeom prst="borderCallout2">
            <a:avLst>
              <a:gd name="adj1" fmla="val 18750"/>
              <a:gd name="adj2" fmla="val -8333"/>
              <a:gd name="adj3" fmla="val 18750"/>
              <a:gd name="adj4" fmla="val -16667"/>
              <a:gd name="adj5" fmla="val 72401"/>
              <a:gd name="adj6" fmla="val -80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I grå kolumner ser man de olika rapporteringsdygnen, det senaste längst till </a:t>
            </a:r>
            <a:r>
              <a:rPr lang="sv-SE" sz="1200" dirty="0" err="1"/>
              <a:t>vä</a:t>
            </a:r>
            <a:r>
              <a:rPr lang="sv-SE" sz="1200" dirty="0"/>
              <a:t>. Listan kan ”scrollas” för att visa alla dygn.</a:t>
            </a:r>
          </a:p>
        </p:txBody>
      </p:sp>
      <p:sp>
        <p:nvSpPr>
          <p:cNvPr id="4" name="Pratbubbla: böjd rad 3">
            <a:extLst>
              <a:ext uri="{FF2B5EF4-FFF2-40B4-BE49-F238E27FC236}">
                <a16:creationId xmlns:a16="http://schemas.microsoft.com/office/drawing/2014/main" id="{97E15B75-1FA7-42AF-8699-D4717F17318B}"/>
              </a:ext>
            </a:extLst>
          </p:cNvPr>
          <p:cNvSpPr/>
          <p:nvPr/>
        </p:nvSpPr>
        <p:spPr>
          <a:xfrm>
            <a:off x="9497568" y="365125"/>
            <a:ext cx="1856232" cy="1087826"/>
          </a:xfrm>
          <a:prstGeom prst="borderCallout2">
            <a:avLst>
              <a:gd name="adj1" fmla="val 18750"/>
              <a:gd name="adj2" fmla="val -8333"/>
              <a:gd name="adj3" fmla="val 18750"/>
              <a:gd name="adj4" fmla="val -16667"/>
              <a:gd name="adj5" fmla="val 105649"/>
              <a:gd name="adj6" fmla="val -68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Klicka här för att skriva ut de gula kolumnerna. Barnets ID kommer överst på papperet.</a:t>
            </a:r>
          </a:p>
        </p:txBody>
      </p:sp>
      <p:sp>
        <p:nvSpPr>
          <p:cNvPr id="9" name="Pratbubbla: böjd rad 8">
            <a:extLst>
              <a:ext uri="{FF2B5EF4-FFF2-40B4-BE49-F238E27FC236}">
                <a16:creationId xmlns:a16="http://schemas.microsoft.com/office/drawing/2014/main" id="{A59A6DED-DB1C-4F2E-A8E0-4A5C52973B78}"/>
              </a:ext>
            </a:extLst>
          </p:cNvPr>
          <p:cNvSpPr/>
          <p:nvPr/>
        </p:nvSpPr>
        <p:spPr>
          <a:xfrm>
            <a:off x="10222992" y="5315712"/>
            <a:ext cx="1731264" cy="749808"/>
          </a:xfrm>
          <a:prstGeom prst="borderCallout2">
            <a:avLst>
              <a:gd name="adj1" fmla="val 18750"/>
              <a:gd name="adj2" fmla="val -8333"/>
              <a:gd name="adj3" fmla="val 18750"/>
              <a:gd name="adj4" fmla="val -16667"/>
              <a:gd name="adj5" fmla="val 124876"/>
              <a:gd name="adj6" fmla="val -39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Klicka här för att spara alla kolumner i ett Excelark.</a:t>
            </a:r>
          </a:p>
        </p:txBody>
      </p:sp>
    </p:spTree>
    <p:extLst>
      <p:ext uri="{BB962C8B-B14F-4D97-AF65-F5344CB8AC3E}">
        <p14:creationId xmlns:p14="http://schemas.microsoft.com/office/powerpoint/2010/main" val="386319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6D9F2DB-BE11-44D8-B73C-1A0FABBAC26E}"/>
              </a:ext>
            </a:extLst>
          </p:cNvPr>
          <p:cNvPicPr>
            <a:picLocks noChangeAspect="1"/>
          </p:cNvPicPr>
          <p:nvPr/>
        </p:nvPicPr>
        <p:blipFill>
          <a:blip r:embed="rId2"/>
          <a:stretch>
            <a:fillRect/>
          </a:stretch>
        </p:blipFill>
        <p:spPr>
          <a:xfrm>
            <a:off x="640701" y="1778754"/>
            <a:ext cx="8882743" cy="3872231"/>
          </a:xfrm>
          <a:prstGeom prst="rect">
            <a:avLst/>
          </a:prstGeom>
        </p:spPr>
      </p:pic>
      <p:sp>
        <p:nvSpPr>
          <p:cNvPr id="2" name="Rubrik 1">
            <a:extLst>
              <a:ext uri="{FF2B5EF4-FFF2-40B4-BE49-F238E27FC236}">
                <a16:creationId xmlns:a16="http://schemas.microsoft.com/office/drawing/2014/main" id="{FFE858E8-EAAF-4796-9F56-4E61C4790039}"/>
              </a:ext>
            </a:extLst>
          </p:cNvPr>
          <p:cNvSpPr>
            <a:spLocks noGrp="1"/>
          </p:cNvSpPr>
          <p:nvPr>
            <p:ph type="title"/>
          </p:nvPr>
        </p:nvSpPr>
        <p:spPr/>
        <p:txBody>
          <a:bodyPr>
            <a:normAutofit/>
          </a:bodyPr>
          <a:lstStyle/>
          <a:p>
            <a:r>
              <a:rPr lang="sv-SE" sz="3600" dirty="0">
                <a:solidFill>
                  <a:schemeClr val="accent6">
                    <a:lumMod val="50000"/>
                  </a:schemeClr>
                </a:solidFill>
              </a:rPr>
              <a:t>Utskrivning</a:t>
            </a:r>
          </a:p>
        </p:txBody>
      </p:sp>
      <p:sp>
        <p:nvSpPr>
          <p:cNvPr id="5" name="Pratbubbla: böjd rad 4">
            <a:extLst>
              <a:ext uri="{FF2B5EF4-FFF2-40B4-BE49-F238E27FC236}">
                <a16:creationId xmlns:a16="http://schemas.microsoft.com/office/drawing/2014/main" id="{5F0F8542-71EC-4488-98D9-F958BC2AF78A}"/>
              </a:ext>
            </a:extLst>
          </p:cNvPr>
          <p:cNvSpPr/>
          <p:nvPr/>
        </p:nvSpPr>
        <p:spPr>
          <a:xfrm>
            <a:off x="333040" y="2495876"/>
            <a:ext cx="2151888" cy="726295"/>
          </a:xfrm>
          <a:prstGeom prst="borderCallout2">
            <a:avLst>
              <a:gd name="adj1" fmla="val 18353"/>
              <a:gd name="adj2" fmla="val 105271"/>
              <a:gd name="adj3" fmla="val 18353"/>
              <a:gd name="adj4" fmla="val 120640"/>
              <a:gd name="adj5" fmla="val -77229"/>
              <a:gd name="adj6" fmla="val 116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Klicka här för att skriva ut barnet.</a:t>
            </a:r>
          </a:p>
        </p:txBody>
      </p:sp>
      <p:sp>
        <p:nvSpPr>
          <p:cNvPr id="7" name="Pratbubbla: böjd rad 6">
            <a:extLst>
              <a:ext uri="{FF2B5EF4-FFF2-40B4-BE49-F238E27FC236}">
                <a16:creationId xmlns:a16="http://schemas.microsoft.com/office/drawing/2014/main" id="{CB92C866-BCFA-455F-A412-0941E6415630}"/>
              </a:ext>
            </a:extLst>
          </p:cNvPr>
          <p:cNvSpPr/>
          <p:nvPr/>
        </p:nvSpPr>
        <p:spPr>
          <a:xfrm>
            <a:off x="1859902" y="118188"/>
            <a:ext cx="1835020" cy="640702"/>
          </a:xfrm>
          <a:prstGeom prst="borderCallout2">
            <a:avLst>
              <a:gd name="adj1" fmla="val 18750"/>
              <a:gd name="adj2" fmla="val -8333"/>
              <a:gd name="adj3" fmla="val 18750"/>
              <a:gd name="adj4" fmla="val -16667"/>
              <a:gd name="adj5" fmla="val 244637"/>
              <a:gd name="adj6" fmla="val -37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Klicka här för att komma till den vy som visas i denna bild.</a:t>
            </a:r>
          </a:p>
        </p:txBody>
      </p:sp>
      <p:sp>
        <p:nvSpPr>
          <p:cNvPr id="8" name="Pratbubbla: böjd rad 7">
            <a:extLst>
              <a:ext uri="{FF2B5EF4-FFF2-40B4-BE49-F238E27FC236}">
                <a16:creationId xmlns:a16="http://schemas.microsoft.com/office/drawing/2014/main" id="{E12785F6-794F-4FD5-8F7F-6BC155A1BA0E}"/>
              </a:ext>
            </a:extLst>
          </p:cNvPr>
          <p:cNvSpPr/>
          <p:nvPr/>
        </p:nvSpPr>
        <p:spPr>
          <a:xfrm>
            <a:off x="4335624" y="553615"/>
            <a:ext cx="1642188" cy="858417"/>
          </a:xfrm>
          <a:prstGeom prst="borderCallout2">
            <a:avLst>
              <a:gd name="adj1" fmla="val 18750"/>
              <a:gd name="adj2" fmla="val -8333"/>
              <a:gd name="adj3" fmla="val 18750"/>
              <a:gd name="adj4" fmla="val -16667"/>
              <a:gd name="adj5" fmla="val 127577"/>
              <a:gd name="adj6" fmla="val -3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Klicka här för att komma till listorna med in- resp. utskrivna barn.</a:t>
            </a:r>
          </a:p>
        </p:txBody>
      </p:sp>
      <p:sp>
        <p:nvSpPr>
          <p:cNvPr id="9" name="Pratbubbla: böjd rad 8">
            <a:extLst>
              <a:ext uri="{FF2B5EF4-FFF2-40B4-BE49-F238E27FC236}">
                <a16:creationId xmlns:a16="http://schemas.microsoft.com/office/drawing/2014/main" id="{679A31C6-A060-4D24-A6A2-E755450C6066}"/>
              </a:ext>
            </a:extLst>
          </p:cNvPr>
          <p:cNvSpPr/>
          <p:nvPr/>
        </p:nvSpPr>
        <p:spPr>
          <a:xfrm>
            <a:off x="7211009" y="886663"/>
            <a:ext cx="4783493" cy="640703"/>
          </a:xfrm>
          <a:prstGeom prst="borderCallout2">
            <a:avLst>
              <a:gd name="adj1" fmla="val 18750"/>
              <a:gd name="adj2" fmla="val -8333"/>
              <a:gd name="adj3" fmla="val 18750"/>
              <a:gd name="adj4" fmla="val -16667"/>
              <a:gd name="adj5" fmla="val 121901"/>
              <a:gd name="adj6" fmla="val -22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Inskrivningen måste vara komplett (grön text) för definitiv utskrivning. Om uppgifter behöver kompletteras senare sparas utskrivning som ”Utkast”.</a:t>
            </a:r>
          </a:p>
        </p:txBody>
      </p:sp>
      <p:sp>
        <p:nvSpPr>
          <p:cNvPr id="10" name="Pratbubbla: böjd rad 9">
            <a:extLst>
              <a:ext uri="{FF2B5EF4-FFF2-40B4-BE49-F238E27FC236}">
                <a16:creationId xmlns:a16="http://schemas.microsoft.com/office/drawing/2014/main" id="{8B974AFB-35ED-478A-A678-875DA2CA69CA}"/>
              </a:ext>
            </a:extLst>
          </p:cNvPr>
          <p:cNvSpPr/>
          <p:nvPr/>
        </p:nvSpPr>
        <p:spPr>
          <a:xfrm>
            <a:off x="3944112" y="5739051"/>
            <a:ext cx="4504944" cy="1013390"/>
          </a:xfrm>
          <a:prstGeom prst="borderCallout2">
            <a:avLst>
              <a:gd name="adj1" fmla="val 18750"/>
              <a:gd name="adj2" fmla="val -8333"/>
              <a:gd name="adj3" fmla="val 18750"/>
              <a:gd name="adj4" fmla="val -56438"/>
              <a:gd name="adj5" fmla="val -104507"/>
              <a:gd name="adj6" fmla="val -26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VIKTIGT!</a:t>
            </a:r>
          </a:p>
          <a:p>
            <a:pPr algn="ctr"/>
            <a:r>
              <a:rPr lang="sv-SE" sz="1200" dirty="0"/>
              <a:t>När barnet skrivs ut måste alla pågående aktiviteter markeras som avslutade även om t. ex. respiratorvård och infarter pågår. </a:t>
            </a:r>
          </a:p>
        </p:txBody>
      </p:sp>
      <p:sp>
        <p:nvSpPr>
          <p:cNvPr id="11" name="Tankebubbla: moln 10">
            <a:extLst>
              <a:ext uri="{FF2B5EF4-FFF2-40B4-BE49-F238E27FC236}">
                <a16:creationId xmlns:a16="http://schemas.microsoft.com/office/drawing/2014/main" id="{10865E27-7C11-42E3-AEF0-9EE30211DF55}"/>
              </a:ext>
            </a:extLst>
          </p:cNvPr>
          <p:cNvSpPr/>
          <p:nvPr/>
        </p:nvSpPr>
        <p:spPr>
          <a:xfrm>
            <a:off x="9729216" y="4450080"/>
            <a:ext cx="2265286" cy="2194560"/>
          </a:xfrm>
          <a:prstGeom prst="cloudCallout">
            <a:avLst>
              <a:gd name="adj1" fmla="val -115080"/>
              <a:gd name="adj2" fmla="val 283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rPr>
              <a:t>Tänk så här: Aktiviteten avslutas i detta vårdtillfälle och återupptas vid nästa . Detta för att summeringsregler för flera VTF skall fungera korrekt.</a:t>
            </a:r>
          </a:p>
        </p:txBody>
      </p:sp>
    </p:spTree>
    <p:extLst>
      <p:ext uri="{BB962C8B-B14F-4D97-AF65-F5344CB8AC3E}">
        <p14:creationId xmlns:p14="http://schemas.microsoft.com/office/powerpoint/2010/main" val="3520904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02EEA97-C95F-4AC3-B589-0860D2E39EEA}"/>
              </a:ext>
            </a:extLst>
          </p:cNvPr>
          <p:cNvPicPr>
            <a:picLocks noChangeAspect="1"/>
          </p:cNvPicPr>
          <p:nvPr/>
        </p:nvPicPr>
        <p:blipFill>
          <a:blip r:embed="rId2"/>
          <a:stretch>
            <a:fillRect/>
          </a:stretch>
        </p:blipFill>
        <p:spPr>
          <a:xfrm>
            <a:off x="5504687" y="1274024"/>
            <a:ext cx="5129725" cy="4309951"/>
          </a:xfrm>
          <a:prstGeom prst="rect">
            <a:avLst/>
          </a:prstGeom>
        </p:spPr>
      </p:pic>
      <p:sp>
        <p:nvSpPr>
          <p:cNvPr id="6" name="Rubrik 1">
            <a:extLst>
              <a:ext uri="{FF2B5EF4-FFF2-40B4-BE49-F238E27FC236}">
                <a16:creationId xmlns:a16="http://schemas.microsoft.com/office/drawing/2014/main" id="{C97FBB9E-646A-4E48-9146-68C74642600D}"/>
              </a:ext>
            </a:extLst>
          </p:cNvPr>
          <p:cNvSpPr>
            <a:spLocks noGrp="1"/>
          </p:cNvSpPr>
          <p:nvPr>
            <p:ph type="title"/>
          </p:nvPr>
        </p:nvSpPr>
        <p:spPr>
          <a:xfrm>
            <a:off x="838200" y="365125"/>
            <a:ext cx="10515600" cy="1325563"/>
          </a:xfrm>
        </p:spPr>
        <p:txBody>
          <a:bodyPr>
            <a:normAutofit/>
          </a:bodyPr>
          <a:lstStyle/>
          <a:p>
            <a:r>
              <a:rPr lang="sv-SE" sz="3600" dirty="0">
                <a:solidFill>
                  <a:schemeClr val="accent6">
                    <a:lumMod val="50000"/>
                  </a:schemeClr>
                </a:solidFill>
              </a:rPr>
              <a:t>Utskrivning</a:t>
            </a:r>
          </a:p>
        </p:txBody>
      </p:sp>
      <p:sp>
        <p:nvSpPr>
          <p:cNvPr id="8" name="Pratbubbla: böjd rad 7">
            <a:extLst>
              <a:ext uri="{FF2B5EF4-FFF2-40B4-BE49-F238E27FC236}">
                <a16:creationId xmlns:a16="http://schemas.microsoft.com/office/drawing/2014/main" id="{92DC2A9E-10B2-4CC9-B87B-5AAEB092EC3A}"/>
              </a:ext>
            </a:extLst>
          </p:cNvPr>
          <p:cNvSpPr/>
          <p:nvPr/>
        </p:nvSpPr>
        <p:spPr>
          <a:xfrm>
            <a:off x="3560064" y="694943"/>
            <a:ext cx="1755648" cy="1078993"/>
          </a:xfrm>
          <a:prstGeom prst="borderCallout2">
            <a:avLst>
              <a:gd name="adj1" fmla="val 18750"/>
              <a:gd name="adj2" fmla="val -8333"/>
              <a:gd name="adj3" fmla="val 18750"/>
              <a:gd name="adj4" fmla="val -16667"/>
              <a:gd name="adj5" fmla="val 97767"/>
              <a:gd name="adj6" fmla="val -16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Fyll i uppgifter som saknas. Beroende på vad man väljer under ”Utskriven till” aktiveras ev. fälten nedanför.</a:t>
            </a:r>
          </a:p>
        </p:txBody>
      </p:sp>
      <p:sp>
        <p:nvSpPr>
          <p:cNvPr id="9" name="Pratbubbla: böjd rad 8">
            <a:extLst>
              <a:ext uri="{FF2B5EF4-FFF2-40B4-BE49-F238E27FC236}">
                <a16:creationId xmlns:a16="http://schemas.microsoft.com/office/drawing/2014/main" id="{88F25377-975F-4CB2-BE86-BF533747AC27}"/>
              </a:ext>
            </a:extLst>
          </p:cNvPr>
          <p:cNvSpPr/>
          <p:nvPr/>
        </p:nvSpPr>
        <p:spPr>
          <a:xfrm>
            <a:off x="6620256" y="225552"/>
            <a:ext cx="4535424" cy="640080"/>
          </a:xfrm>
          <a:prstGeom prst="borderCallout2">
            <a:avLst>
              <a:gd name="adj1" fmla="val 18750"/>
              <a:gd name="adj2" fmla="val -8333"/>
              <a:gd name="adj3" fmla="val 18750"/>
              <a:gd name="adj4" fmla="val -16667"/>
              <a:gd name="adj5" fmla="val 289219"/>
              <a:gd name="adj6" fmla="val 5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Diagnoser och åtgärder skrivs in. Inom kort kommer diagnoser och åtgärder som specificerats under VTF att genereras automatiskt </a:t>
            </a:r>
          </a:p>
        </p:txBody>
      </p:sp>
      <p:sp>
        <p:nvSpPr>
          <p:cNvPr id="10" name="Pratbubbla: böjd rad 9">
            <a:extLst>
              <a:ext uri="{FF2B5EF4-FFF2-40B4-BE49-F238E27FC236}">
                <a16:creationId xmlns:a16="http://schemas.microsoft.com/office/drawing/2014/main" id="{0A626878-947A-4F41-835F-E05B3E62FE5B}"/>
              </a:ext>
            </a:extLst>
          </p:cNvPr>
          <p:cNvSpPr/>
          <p:nvPr/>
        </p:nvSpPr>
        <p:spPr>
          <a:xfrm>
            <a:off x="6364224" y="5876544"/>
            <a:ext cx="4145280" cy="841248"/>
          </a:xfrm>
          <a:prstGeom prst="borderCallout2">
            <a:avLst>
              <a:gd name="adj1" fmla="val 23823"/>
              <a:gd name="adj2" fmla="val 101079"/>
              <a:gd name="adj3" fmla="val -5163"/>
              <a:gd name="adj4" fmla="val 104804"/>
              <a:gd name="adj5" fmla="val -109239"/>
              <a:gd name="adj6" fmla="val 389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Om ”Ja” markeras skickas länk till föräldraenkät med SMS till telefonnummer som angavs vid inskrivningen. Enkäten besvaras  i telefonen. Man kan ångra utskick inom 14 dagar genom att markera ”Nej”</a:t>
            </a:r>
          </a:p>
        </p:txBody>
      </p:sp>
      <p:sp>
        <p:nvSpPr>
          <p:cNvPr id="11" name="Pratbubbla: böjd rad 10">
            <a:extLst>
              <a:ext uri="{FF2B5EF4-FFF2-40B4-BE49-F238E27FC236}">
                <a16:creationId xmlns:a16="http://schemas.microsoft.com/office/drawing/2014/main" id="{EBF1836C-D07A-44A6-B217-38E1416A99B3}"/>
              </a:ext>
            </a:extLst>
          </p:cNvPr>
          <p:cNvSpPr/>
          <p:nvPr/>
        </p:nvSpPr>
        <p:spPr>
          <a:xfrm>
            <a:off x="3224784" y="5791200"/>
            <a:ext cx="1926336" cy="755904"/>
          </a:xfrm>
          <a:prstGeom prst="borderCallout2">
            <a:avLst>
              <a:gd name="adj1" fmla="val 17944"/>
              <a:gd name="adj2" fmla="val 112870"/>
              <a:gd name="adj3" fmla="val 18750"/>
              <a:gd name="adj4" fmla="val 130801"/>
              <a:gd name="adj5" fmla="val -71371"/>
              <a:gd name="adj6" fmla="val 154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Skriv in namn på den läkare som ansvarar för utskrivningen</a:t>
            </a:r>
          </a:p>
        </p:txBody>
      </p:sp>
      <p:sp>
        <p:nvSpPr>
          <p:cNvPr id="12" name="Pratbubbla: böjd rad 11">
            <a:extLst>
              <a:ext uri="{FF2B5EF4-FFF2-40B4-BE49-F238E27FC236}">
                <a16:creationId xmlns:a16="http://schemas.microsoft.com/office/drawing/2014/main" id="{BCE011D7-8652-4AD6-BAEC-05A6E5A0B2E7}"/>
              </a:ext>
            </a:extLst>
          </p:cNvPr>
          <p:cNvSpPr/>
          <p:nvPr/>
        </p:nvSpPr>
        <p:spPr>
          <a:xfrm>
            <a:off x="10750235" y="2831948"/>
            <a:ext cx="1316736" cy="2166772"/>
          </a:xfrm>
          <a:prstGeom prst="borderCallout2">
            <a:avLst>
              <a:gd name="adj1" fmla="val 18750"/>
              <a:gd name="adj2" fmla="val -8333"/>
              <a:gd name="adj3" fmla="val 18750"/>
              <a:gd name="adj4" fmla="val -16667"/>
              <a:gd name="adj5" fmla="val 112995"/>
              <a:gd name="adj6" fmla="val -2262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Klicka på ”Spara” när alla uppgifter är kompletta. Annars ”Utskrivning som utkast”. Barnet flyttas nu från listan med inskrivna barn till listan med utskrivna barn.</a:t>
            </a:r>
          </a:p>
        </p:txBody>
      </p:sp>
      <p:pic>
        <p:nvPicPr>
          <p:cNvPr id="2" name="Bildobjekt 1">
            <a:extLst>
              <a:ext uri="{FF2B5EF4-FFF2-40B4-BE49-F238E27FC236}">
                <a16:creationId xmlns:a16="http://schemas.microsoft.com/office/drawing/2014/main" id="{2506FD61-BD26-4E37-80C5-0556BD001C86}"/>
              </a:ext>
            </a:extLst>
          </p:cNvPr>
          <p:cNvPicPr>
            <a:picLocks noChangeAspect="1"/>
          </p:cNvPicPr>
          <p:nvPr/>
        </p:nvPicPr>
        <p:blipFill>
          <a:blip r:embed="rId3"/>
          <a:stretch>
            <a:fillRect/>
          </a:stretch>
        </p:blipFill>
        <p:spPr>
          <a:xfrm>
            <a:off x="431856" y="1956805"/>
            <a:ext cx="4957008" cy="2944388"/>
          </a:xfrm>
          <a:prstGeom prst="rect">
            <a:avLst/>
          </a:prstGeom>
        </p:spPr>
      </p:pic>
      <p:sp>
        <p:nvSpPr>
          <p:cNvPr id="13" name="Pratbubbla: böjd rad 12">
            <a:extLst>
              <a:ext uri="{FF2B5EF4-FFF2-40B4-BE49-F238E27FC236}">
                <a16:creationId xmlns:a16="http://schemas.microsoft.com/office/drawing/2014/main" id="{EA7FFDBD-6F04-4BFC-9FA6-4B0281B66208}"/>
              </a:ext>
            </a:extLst>
          </p:cNvPr>
          <p:cNvSpPr/>
          <p:nvPr/>
        </p:nvSpPr>
        <p:spPr>
          <a:xfrm>
            <a:off x="423252" y="5059679"/>
            <a:ext cx="2268672" cy="1487425"/>
          </a:xfrm>
          <a:prstGeom prst="borderCallout2">
            <a:avLst>
              <a:gd name="adj1" fmla="val 17944"/>
              <a:gd name="adj2" fmla="val 112870"/>
              <a:gd name="adj3" fmla="val 18750"/>
              <a:gd name="adj4" fmla="val 130801"/>
              <a:gd name="adj5" fmla="val -188764"/>
              <a:gd name="adj6" fmla="val 73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Om barnet skrivs ut till hemvård eller permission på samma sjukhus  r det enkelt att skapa ett nytt VTF. Barnet finns då kvar på listan med inskrivna barn men ”</a:t>
            </a:r>
            <a:r>
              <a:rPr lang="sv-SE" sz="1200" dirty="0" err="1"/>
              <a:t>Vårdtyp</a:t>
            </a:r>
            <a:r>
              <a:rPr lang="sv-SE" sz="1200" dirty="0"/>
              <a:t>” ändras.</a:t>
            </a:r>
          </a:p>
        </p:txBody>
      </p:sp>
    </p:spTree>
    <p:extLst>
      <p:ext uri="{BB962C8B-B14F-4D97-AF65-F5344CB8AC3E}">
        <p14:creationId xmlns:p14="http://schemas.microsoft.com/office/powerpoint/2010/main" val="1705431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FC8A41D-EF23-4E12-BE39-C6E28D8A2A3A}"/>
              </a:ext>
            </a:extLst>
          </p:cNvPr>
          <p:cNvPicPr>
            <a:picLocks noChangeAspect="1"/>
          </p:cNvPicPr>
          <p:nvPr/>
        </p:nvPicPr>
        <p:blipFill>
          <a:blip r:embed="rId2"/>
          <a:stretch>
            <a:fillRect/>
          </a:stretch>
        </p:blipFill>
        <p:spPr>
          <a:xfrm>
            <a:off x="1609344" y="3118104"/>
            <a:ext cx="8125968" cy="1585180"/>
          </a:xfrm>
          <a:prstGeom prst="rect">
            <a:avLst/>
          </a:prstGeom>
        </p:spPr>
      </p:pic>
      <p:sp>
        <p:nvSpPr>
          <p:cNvPr id="5" name="Rubrik 1">
            <a:extLst>
              <a:ext uri="{FF2B5EF4-FFF2-40B4-BE49-F238E27FC236}">
                <a16:creationId xmlns:a16="http://schemas.microsoft.com/office/drawing/2014/main" id="{795A7F3C-64DF-45B4-9BF0-16A0D93FE872}"/>
              </a:ext>
            </a:extLst>
          </p:cNvPr>
          <p:cNvSpPr>
            <a:spLocks noGrp="1"/>
          </p:cNvSpPr>
          <p:nvPr>
            <p:ph type="title"/>
          </p:nvPr>
        </p:nvSpPr>
        <p:spPr/>
        <p:txBody>
          <a:bodyPr>
            <a:normAutofit/>
          </a:bodyPr>
          <a:lstStyle/>
          <a:p>
            <a:r>
              <a:rPr lang="sv-SE" sz="3600" dirty="0"/>
              <a:t>Utskrivna barn</a:t>
            </a:r>
          </a:p>
        </p:txBody>
      </p:sp>
      <p:sp>
        <p:nvSpPr>
          <p:cNvPr id="6" name="Pratbubbla: böjd rad 5">
            <a:extLst>
              <a:ext uri="{FF2B5EF4-FFF2-40B4-BE49-F238E27FC236}">
                <a16:creationId xmlns:a16="http://schemas.microsoft.com/office/drawing/2014/main" id="{EB36C395-E06F-40A0-A293-FEA60337A8F2}"/>
              </a:ext>
            </a:extLst>
          </p:cNvPr>
          <p:cNvSpPr/>
          <p:nvPr/>
        </p:nvSpPr>
        <p:spPr>
          <a:xfrm>
            <a:off x="4145280" y="1690688"/>
            <a:ext cx="3657600" cy="1113472"/>
          </a:xfrm>
          <a:prstGeom prst="borderCallout2">
            <a:avLst>
              <a:gd name="adj1" fmla="val 18750"/>
              <a:gd name="adj2" fmla="val -8333"/>
              <a:gd name="adj3" fmla="val 18750"/>
              <a:gd name="adj4" fmla="val -16667"/>
              <a:gd name="adj5" fmla="val 147447"/>
              <a:gd name="adj6" fmla="val -36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Efter definitiv=komplett utskrivning finns barnet kvar på listan i 30 dagar. Enkelt att skapa ett nytt VTF genom att klicka på barnets länk under rubriken ”Åter in”. Inkomplett utskrivning finns kvar på listan tills utskrivningen görs komplett.</a:t>
            </a:r>
          </a:p>
        </p:txBody>
      </p:sp>
    </p:spTree>
    <p:extLst>
      <p:ext uri="{BB962C8B-B14F-4D97-AF65-F5344CB8AC3E}">
        <p14:creationId xmlns:p14="http://schemas.microsoft.com/office/powerpoint/2010/main" val="3141194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94DF0A9-82B1-4D39-9C4C-6E936FD00340}"/>
              </a:ext>
            </a:extLst>
          </p:cNvPr>
          <p:cNvPicPr>
            <a:picLocks noChangeAspect="1"/>
          </p:cNvPicPr>
          <p:nvPr/>
        </p:nvPicPr>
        <p:blipFill>
          <a:blip r:embed="rId2"/>
          <a:stretch>
            <a:fillRect/>
          </a:stretch>
        </p:blipFill>
        <p:spPr>
          <a:xfrm>
            <a:off x="3843233" y="747275"/>
            <a:ext cx="3645724" cy="1774090"/>
          </a:xfrm>
          <a:prstGeom prst="rect">
            <a:avLst/>
          </a:prstGeom>
        </p:spPr>
      </p:pic>
      <p:sp>
        <p:nvSpPr>
          <p:cNvPr id="6" name="Våg 5">
            <a:extLst>
              <a:ext uri="{FF2B5EF4-FFF2-40B4-BE49-F238E27FC236}">
                <a16:creationId xmlns:a16="http://schemas.microsoft.com/office/drawing/2014/main" id="{B153BF78-C93D-4EAF-AFE0-F30406339E86}"/>
              </a:ext>
            </a:extLst>
          </p:cNvPr>
          <p:cNvSpPr/>
          <p:nvPr/>
        </p:nvSpPr>
        <p:spPr>
          <a:xfrm>
            <a:off x="2226859" y="2893325"/>
            <a:ext cx="7738281" cy="3364173"/>
          </a:xfrm>
          <a:prstGeom prst="wav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4400" dirty="0">
                <a:solidFill>
                  <a:schemeClr val="accent6">
                    <a:lumMod val="50000"/>
                  </a:schemeClr>
                </a:solidFill>
              </a:rPr>
              <a:t>Lycka till med SNQreg!</a:t>
            </a:r>
            <a:br>
              <a:rPr lang="sv-SE" sz="4400" dirty="0">
                <a:solidFill>
                  <a:schemeClr val="accent6">
                    <a:lumMod val="50000"/>
                  </a:schemeClr>
                </a:solidFill>
              </a:rPr>
            </a:br>
            <a:r>
              <a:rPr lang="sv-SE" sz="2400" dirty="0">
                <a:solidFill>
                  <a:schemeClr val="accent6">
                    <a:lumMod val="50000"/>
                  </a:schemeClr>
                </a:solidFill>
              </a:rPr>
              <a:t>Support: info@snq.se</a:t>
            </a:r>
          </a:p>
        </p:txBody>
      </p:sp>
    </p:spTree>
    <p:extLst>
      <p:ext uri="{BB962C8B-B14F-4D97-AF65-F5344CB8AC3E}">
        <p14:creationId xmlns:p14="http://schemas.microsoft.com/office/powerpoint/2010/main" val="83022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43051C-6570-4369-9429-F9BA69E053FE}"/>
              </a:ext>
            </a:extLst>
          </p:cNvPr>
          <p:cNvSpPr>
            <a:spLocks noGrp="1"/>
          </p:cNvSpPr>
          <p:nvPr>
            <p:ph type="title"/>
          </p:nvPr>
        </p:nvSpPr>
        <p:spPr/>
        <p:txBody>
          <a:bodyPr/>
          <a:lstStyle/>
          <a:p>
            <a:r>
              <a:rPr lang="sv-SE" dirty="0">
                <a:solidFill>
                  <a:schemeClr val="accent6">
                    <a:lumMod val="50000"/>
                  </a:schemeClr>
                </a:solidFill>
              </a:rPr>
              <a:t>Öppna SNQ via  </a:t>
            </a:r>
            <a:r>
              <a:rPr lang="sv-SE" dirty="0">
                <a:solidFill>
                  <a:schemeClr val="accent6">
                    <a:lumMod val="50000"/>
                  </a:schemeClr>
                </a:solidFill>
                <a:hlinkClick r:id="rId2"/>
              </a:rPr>
              <a:t>www.snq.se</a:t>
            </a:r>
            <a:r>
              <a:rPr lang="sv-SE" dirty="0">
                <a:solidFill>
                  <a:schemeClr val="accent6">
                    <a:lumMod val="50000"/>
                  </a:schemeClr>
                </a:solidFill>
              </a:rPr>
              <a:t> och klicka på ”Logga in” för att komma till inloggningsrutan:</a:t>
            </a:r>
          </a:p>
        </p:txBody>
      </p:sp>
      <p:pic>
        <p:nvPicPr>
          <p:cNvPr id="4" name="Bildobjekt 3">
            <a:extLst>
              <a:ext uri="{FF2B5EF4-FFF2-40B4-BE49-F238E27FC236}">
                <a16:creationId xmlns:a16="http://schemas.microsoft.com/office/drawing/2014/main" id="{E36659EB-13A0-47A9-944D-C630E99899F3}"/>
              </a:ext>
            </a:extLst>
          </p:cNvPr>
          <p:cNvPicPr>
            <a:picLocks noChangeAspect="1"/>
          </p:cNvPicPr>
          <p:nvPr/>
        </p:nvPicPr>
        <p:blipFill>
          <a:blip r:embed="rId3"/>
          <a:stretch>
            <a:fillRect/>
          </a:stretch>
        </p:blipFill>
        <p:spPr>
          <a:xfrm>
            <a:off x="926592" y="2416196"/>
            <a:ext cx="6376416" cy="4014781"/>
          </a:xfrm>
          <a:prstGeom prst="rect">
            <a:avLst/>
          </a:prstGeom>
        </p:spPr>
      </p:pic>
      <p:sp>
        <p:nvSpPr>
          <p:cNvPr id="6" name="Pratbubbla: böjd rad 5">
            <a:extLst>
              <a:ext uri="{FF2B5EF4-FFF2-40B4-BE49-F238E27FC236}">
                <a16:creationId xmlns:a16="http://schemas.microsoft.com/office/drawing/2014/main" id="{60938396-841F-4E8C-B49F-2D642F7ECA82}"/>
              </a:ext>
            </a:extLst>
          </p:cNvPr>
          <p:cNvSpPr/>
          <p:nvPr/>
        </p:nvSpPr>
        <p:spPr>
          <a:xfrm>
            <a:off x="6230112" y="1690688"/>
            <a:ext cx="3450336" cy="633984"/>
          </a:xfrm>
          <a:prstGeom prst="borderCallout2">
            <a:avLst>
              <a:gd name="adj1" fmla="val 18750"/>
              <a:gd name="adj2" fmla="val -8333"/>
              <a:gd name="adj3" fmla="val 18750"/>
              <a:gd name="adj4" fmla="val -16667"/>
              <a:gd name="adj5" fmla="val 240390"/>
              <a:gd name="adj6" fmla="val -67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Alternativet SNQreg är förvalt. </a:t>
            </a:r>
          </a:p>
        </p:txBody>
      </p:sp>
      <p:sp>
        <p:nvSpPr>
          <p:cNvPr id="3" name="Rektangel 2">
            <a:extLst>
              <a:ext uri="{FF2B5EF4-FFF2-40B4-BE49-F238E27FC236}">
                <a16:creationId xmlns:a16="http://schemas.microsoft.com/office/drawing/2014/main" id="{D89D52A7-5360-4628-B641-1B2F181626CF}"/>
              </a:ext>
            </a:extLst>
          </p:cNvPr>
          <p:cNvSpPr/>
          <p:nvPr/>
        </p:nvSpPr>
        <p:spPr>
          <a:xfrm>
            <a:off x="7964424" y="3429952"/>
            <a:ext cx="3432048" cy="173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För att få tillgång till SNQreg måste det alternativet markeras i användarens konto. Det kan göras av användare vid sjukhuset som har status ”lokal </a:t>
            </a:r>
            <a:r>
              <a:rPr lang="sv-SE" dirty="0" err="1"/>
              <a:t>admin</a:t>
            </a:r>
            <a:r>
              <a:rPr lang="sv-SE" dirty="0"/>
              <a:t>” eller via kontakt med </a:t>
            </a:r>
            <a:r>
              <a:rPr lang="sv-SE" i="1" dirty="0">
                <a:solidFill>
                  <a:schemeClr val="bg1"/>
                </a:solidFill>
              </a:rPr>
              <a:t>info@snq.se </a:t>
            </a:r>
            <a:r>
              <a:rPr lang="sv-SE" i="1" dirty="0"/>
              <a:t>.</a:t>
            </a:r>
          </a:p>
        </p:txBody>
      </p:sp>
    </p:spTree>
    <p:extLst>
      <p:ext uri="{BB962C8B-B14F-4D97-AF65-F5344CB8AC3E}">
        <p14:creationId xmlns:p14="http://schemas.microsoft.com/office/powerpoint/2010/main" val="19690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6AF25B-82CC-4AFC-84DF-3B34CFCCB18D}"/>
              </a:ext>
            </a:extLst>
          </p:cNvPr>
          <p:cNvSpPr>
            <a:spLocks noGrp="1"/>
          </p:cNvSpPr>
          <p:nvPr>
            <p:ph type="title"/>
          </p:nvPr>
        </p:nvSpPr>
        <p:spPr/>
        <p:txBody>
          <a:bodyPr/>
          <a:lstStyle/>
          <a:p>
            <a:r>
              <a:rPr lang="sv-SE" dirty="0">
                <a:solidFill>
                  <a:schemeClr val="accent6">
                    <a:lumMod val="50000"/>
                  </a:schemeClr>
                </a:solidFill>
              </a:rPr>
              <a:t>Logga in:</a:t>
            </a:r>
          </a:p>
        </p:txBody>
      </p:sp>
      <p:sp>
        <p:nvSpPr>
          <p:cNvPr id="4" name="Platshållare för innehåll 2">
            <a:extLst>
              <a:ext uri="{FF2B5EF4-FFF2-40B4-BE49-F238E27FC236}">
                <a16:creationId xmlns:a16="http://schemas.microsoft.com/office/drawing/2014/main" id="{92A92251-8028-4B62-8DCF-58184BFAD2D0}"/>
              </a:ext>
            </a:extLst>
          </p:cNvPr>
          <p:cNvSpPr>
            <a:spLocks noGrp="1"/>
          </p:cNvSpPr>
          <p:nvPr>
            <p:ph idx="1"/>
          </p:nvPr>
        </p:nvSpPr>
        <p:spPr>
          <a:xfrm>
            <a:off x="838200" y="1886231"/>
            <a:ext cx="10515600" cy="4678342"/>
          </a:xfrm>
        </p:spPr>
        <p:txBody>
          <a:bodyPr>
            <a:normAutofit/>
          </a:bodyPr>
          <a:lstStyle/>
          <a:p>
            <a:pPr marL="342900" indent="-342900">
              <a:buAutoNum type="arabicParenR"/>
            </a:pPr>
            <a:r>
              <a:rPr lang="sv-SE" sz="1800" dirty="0">
                <a:solidFill>
                  <a:schemeClr val="accent6">
                    <a:lumMod val="50000"/>
                  </a:schemeClr>
                </a:solidFill>
              </a:rPr>
              <a:t>Inloggning sker i första hand med SITHS-kort: Klicka på motsvarande knapp och skriv in din personliga PIN-kod i nytt fönster. Användarnamn och lösenord behöver inte anges. För inloggning med SITHS-kort måste HSA-ID vara registrerat i användarens konto. Registreringen kan göras av användare på kliniken med status ”lokal </a:t>
            </a:r>
            <a:r>
              <a:rPr lang="sv-SE" sz="1800" dirty="0" err="1">
                <a:solidFill>
                  <a:schemeClr val="accent6">
                    <a:lumMod val="50000"/>
                  </a:schemeClr>
                </a:solidFill>
              </a:rPr>
              <a:t>admin</a:t>
            </a:r>
            <a:r>
              <a:rPr lang="sv-SE" sz="1800" dirty="0">
                <a:solidFill>
                  <a:schemeClr val="accent6">
                    <a:lumMod val="50000"/>
                  </a:schemeClr>
                </a:solidFill>
              </a:rPr>
              <a:t>”. </a:t>
            </a:r>
            <a:br>
              <a:rPr lang="sv-SE" sz="1800" dirty="0">
                <a:solidFill>
                  <a:schemeClr val="accent6">
                    <a:lumMod val="50000"/>
                  </a:schemeClr>
                </a:solidFill>
              </a:rPr>
            </a:br>
            <a:br>
              <a:rPr lang="sv-SE" sz="1800" dirty="0">
                <a:solidFill>
                  <a:schemeClr val="accent6">
                    <a:lumMod val="50000"/>
                  </a:schemeClr>
                </a:solidFill>
              </a:rPr>
            </a:br>
            <a:r>
              <a:rPr lang="sv-SE" sz="1800" dirty="0">
                <a:solidFill>
                  <a:schemeClr val="accent6">
                    <a:lumMod val="50000"/>
                  </a:schemeClr>
                </a:solidFill>
              </a:rPr>
              <a:t>HSA-ID hittas enkelt via länken </a:t>
            </a:r>
            <a:r>
              <a:rPr lang="sv-SE" sz="1800" dirty="0">
                <a:solidFill>
                  <a:schemeClr val="accent6">
                    <a:lumMod val="50000"/>
                  </a:schemeClr>
                </a:solidFill>
                <a:hlinkClick r:id="rId2"/>
              </a:rPr>
              <a:t>https://hsa.inera.se/anonSearch/jsp/base.html</a:t>
            </a:r>
            <a:r>
              <a:rPr lang="sv-SE" sz="1800" dirty="0">
                <a:solidFill>
                  <a:schemeClr val="accent6">
                    <a:lumMod val="50000"/>
                  </a:schemeClr>
                </a:solidFill>
              </a:rPr>
              <a:t> . Logga in med SITHS-kort och sök användare.</a:t>
            </a:r>
            <a:br>
              <a:rPr lang="sv-SE" sz="1800" dirty="0">
                <a:solidFill>
                  <a:schemeClr val="accent6">
                    <a:lumMod val="50000"/>
                  </a:schemeClr>
                </a:solidFill>
              </a:rPr>
            </a:br>
            <a:br>
              <a:rPr lang="sv-SE" sz="1800" dirty="0">
                <a:solidFill>
                  <a:schemeClr val="accent6">
                    <a:lumMod val="50000"/>
                  </a:schemeClr>
                </a:solidFill>
              </a:rPr>
            </a:br>
            <a:br>
              <a:rPr lang="sv-SE" sz="1800" dirty="0">
                <a:solidFill>
                  <a:schemeClr val="accent6">
                    <a:lumMod val="50000"/>
                  </a:schemeClr>
                </a:solidFill>
              </a:rPr>
            </a:br>
            <a:br>
              <a:rPr lang="sv-SE" sz="1800" dirty="0">
                <a:solidFill>
                  <a:schemeClr val="accent6">
                    <a:lumMod val="50000"/>
                  </a:schemeClr>
                </a:solidFill>
              </a:rPr>
            </a:br>
            <a:br>
              <a:rPr lang="sv-SE" sz="1800" dirty="0">
                <a:solidFill>
                  <a:schemeClr val="accent6">
                    <a:lumMod val="50000"/>
                  </a:schemeClr>
                </a:solidFill>
              </a:rPr>
            </a:br>
            <a:br>
              <a:rPr lang="sv-SE" sz="1800" dirty="0">
                <a:solidFill>
                  <a:schemeClr val="accent6">
                    <a:lumMod val="50000"/>
                  </a:schemeClr>
                </a:solidFill>
              </a:rPr>
            </a:br>
            <a:br>
              <a:rPr lang="sv-SE" sz="1800" dirty="0">
                <a:solidFill>
                  <a:schemeClr val="accent6">
                    <a:lumMod val="50000"/>
                  </a:schemeClr>
                </a:solidFill>
              </a:rPr>
            </a:br>
            <a:r>
              <a:rPr lang="sv-SE" sz="1800" dirty="0">
                <a:solidFill>
                  <a:schemeClr val="accent6">
                    <a:lumMod val="50000"/>
                  </a:schemeClr>
                </a:solidFill>
              </a:rPr>
              <a:t> </a:t>
            </a:r>
          </a:p>
          <a:p>
            <a:pPr marL="342900" indent="-342900">
              <a:buAutoNum type="arabicParenR"/>
            </a:pPr>
            <a:endParaRPr lang="sv-SE" sz="1800" dirty="0">
              <a:solidFill>
                <a:schemeClr val="accent6">
                  <a:lumMod val="50000"/>
                </a:schemeClr>
              </a:solidFill>
            </a:endParaRPr>
          </a:p>
          <a:p>
            <a:pPr marL="342900" indent="-342900">
              <a:buAutoNum type="arabicParenR"/>
            </a:pPr>
            <a:endParaRPr lang="sv-SE" sz="1800" dirty="0"/>
          </a:p>
          <a:p>
            <a:pPr marL="342900" indent="-342900">
              <a:buAutoNum type="arabicParenR"/>
            </a:pPr>
            <a:endParaRPr lang="sv-SE" sz="1800" dirty="0"/>
          </a:p>
        </p:txBody>
      </p:sp>
      <p:pic>
        <p:nvPicPr>
          <p:cNvPr id="3" name="Bildobjekt 2">
            <a:extLst>
              <a:ext uri="{FF2B5EF4-FFF2-40B4-BE49-F238E27FC236}">
                <a16:creationId xmlns:a16="http://schemas.microsoft.com/office/drawing/2014/main" id="{AE5BD897-1EDA-416E-B9D1-B76DDAC7CC36}"/>
              </a:ext>
            </a:extLst>
          </p:cNvPr>
          <p:cNvPicPr>
            <a:picLocks noChangeAspect="1"/>
          </p:cNvPicPr>
          <p:nvPr/>
        </p:nvPicPr>
        <p:blipFill>
          <a:blip r:embed="rId3"/>
          <a:stretch>
            <a:fillRect/>
          </a:stretch>
        </p:blipFill>
        <p:spPr>
          <a:xfrm>
            <a:off x="932235" y="3833318"/>
            <a:ext cx="10181223" cy="2811957"/>
          </a:xfrm>
          <a:prstGeom prst="rect">
            <a:avLst/>
          </a:prstGeom>
        </p:spPr>
      </p:pic>
      <p:pic>
        <p:nvPicPr>
          <p:cNvPr id="5" name="Bildobjekt 4">
            <a:extLst>
              <a:ext uri="{FF2B5EF4-FFF2-40B4-BE49-F238E27FC236}">
                <a16:creationId xmlns:a16="http://schemas.microsoft.com/office/drawing/2014/main" id="{219D8704-4ED9-495E-877E-77CD985F690E}"/>
              </a:ext>
            </a:extLst>
          </p:cNvPr>
          <p:cNvPicPr>
            <a:picLocks noChangeAspect="1"/>
          </p:cNvPicPr>
          <p:nvPr/>
        </p:nvPicPr>
        <p:blipFill>
          <a:blip r:embed="rId4"/>
          <a:stretch>
            <a:fillRect/>
          </a:stretch>
        </p:blipFill>
        <p:spPr>
          <a:xfrm>
            <a:off x="5846062" y="5093058"/>
            <a:ext cx="4756956" cy="1071901"/>
          </a:xfrm>
          <a:prstGeom prst="rect">
            <a:avLst/>
          </a:prstGeom>
        </p:spPr>
      </p:pic>
    </p:spTree>
    <p:extLst>
      <p:ext uri="{BB962C8B-B14F-4D97-AF65-F5344CB8AC3E}">
        <p14:creationId xmlns:p14="http://schemas.microsoft.com/office/powerpoint/2010/main" val="30806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6AF25B-82CC-4AFC-84DF-3B34CFCCB18D}"/>
              </a:ext>
            </a:extLst>
          </p:cNvPr>
          <p:cNvSpPr>
            <a:spLocks noGrp="1"/>
          </p:cNvSpPr>
          <p:nvPr>
            <p:ph type="title"/>
          </p:nvPr>
        </p:nvSpPr>
        <p:spPr/>
        <p:txBody>
          <a:bodyPr/>
          <a:lstStyle/>
          <a:p>
            <a:r>
              <a:rPr lang="sv-SE" dirty="0">
                <a:solidFill>
                  <a:schemeClr val="accent6">
                    <a:lumMod val="50000"/>
                  </a:schemeClr>
                </a:solidFill>
              </a:rPr>
              <a:t>Logga in (forts):</a:t>
            </a:r>
          </a:p>
        </p:txBody>
      </p:sp>
      <p:sp>
        <p:nvSpPr>
          <p:cNvPr id="4" name="Platshållare för innehåll 2">
            <a:extLst>
              <a:ext uri="{FF2B5EF4-FFF2-40B4-BE49-F238E27FC236}">
                <a16:creationId xmlns:a16="http://schemas.microsoft.com/office/drawing/2014/main" id="{92A92251-8028-4B62-8DCF-58184BFAD2D0}"/>
              </a:ext>
            </a:extLst>
          </p:cNvPr>
          <p:cNvSpPr>
            <a:spLocks noGrp="1"/>
          </p:cNvSpPr>
          <p:nvPr>
            <p:ph idx="1"/>
          </p:nvPr>
        </p:nvSpPr>
        <p:spPr>
          <a:xfrm>
            <a:off x="838200" y="1886231"/>
            <a:ext cx="10515600" cy="4678342"/>
          </a:xfrm>
        </p:spPr>
        <p:txBody>
          <a:bodyPr>
            <a:normAutofit/>
          </a:bodyPr>
          <a:lstStyle/>
          <a:p>
            <a:pPr marL="342900" indent="-342900">
              <a:buAutoNum type="arabicParenR"/>
            </a:pPr>
            <a:r>
              <a:rPr lang="sv-SE" sz="1800" dirty="0">
                <a:solidFill>
                  <a:schemeClr val="accent6">
                    <a:lumMod val="50000"/>
                  </a:schemeClr>
                </a:solidFill>
              </a:rPr>
              <a:t>Inloggning kan också ske med användarnamn och lösenord. Fyll i uppgifterna i respektive textruta och klicka på knappen ”Logga in”. En SMS-kod kommer då att skickas till mobiltelefonen. För att inloggning med SMS-kod skall kunna ske måste användarens mobilnummer registreras i det personliga kontot. Det personliga kontot finns under fliken ”Mitt konto” till höger på rubriklisten.</a:t>
            </a:r>
            <a:br>
              <a:rPr lang="sv-SE" sz="1800" dirty="0">
                <a:solidFill>
                  <a:schemeClr val="accent6">
                    <a:lumMod val="50000"/>
                  </a:schemeClr>
                </a:solidFill>
              </a:rPr>
            </a:br>
            <a:br>
              <a:rPr lang="sv-SE" sz="1800" dirty="0">
                <a:solidFill>
                  <a:schemeClr val="accent6">
                    <a:lumMod val="50000"/>
                  </a:schemeClr>
                </a:solidFill>
              </a:rPr>
            </a:br>
            <a:r>
              <a:rPr lang="sv-SE" sz="1800" i="1" dirty="0">
                <a:solidFill>
                  <a:schemeClr val="accent6">
                    <a:lumMod val="50000"/>
                  </a:schemeClr>
                </a:solidFill>
              </a:rPr>
              <a:t>OBS! Alla användare uppmanas att registrera HSA-ID och att använda SITHS-kort vid inloggning. Det minskar behov av support pga bortglömda lösenord.</a:t>
            </a:r>
            <a:br>
              <a:rPr lang="sv-SE" sz="1800" i="1" dirty="0">
                <a:solidFill>
                  <a:schemeClr val="accent6">
                    <a:lumMod val="50000"/>
                  </a:schemeClr>
                </a:solidFill>
              </a:rPr>
            </a:br>
            <a:br>
              <a:rPr lang="sv-SE" sz="1800" dirty="0">
                <a:solidFill>
                  <a:schemeClr val="accent6">
                    <a:lumMod val="50000"/>
                  </a:schemeClr>
                </a:solidFill>
              </a:rPr>
            </a:br>
            <a:r>
              <a:rPr lang="sv-SE" sz="1800" dirty="0">
                <a:solidFill>
                  <a:schemeClr val="accent6">
                    <a:lumMod val="50000"/>
                  </a:schemeClr>
                </a:solidFill>
              </a:rPr>
              <a:t>De flesta inloggningsproblemen kan lösas av användare vid sjukhuset som har status ”lokal </a:t>
            </a:r>
            <a:r>
              <a:rPr lang="sv-SE" sz="1800" dirty="0" err="1">
                <a:solidFill>
                  <a:schemeClr val="accent6">
                    <a:lumMod val="50000"/>
                  </a:schemeClr>
                </a:solidFill>
              </a:rPr>
              <a:t>admin</a:t>
            </a:r>
            <a:r>
              <a:rPr lang="sv-SE" sz="1800" dirty="0">
                <a:solidFill>
                  <a:schemeClr val="accent6">
                    <a:lumMod val="50000"/>
                  </a:schemeClr>
                </a:solidFill>
              </a:rPr>
              <a:t>”. Om problem kvarstår kan hjälp erhållas via </a:t>
            </a:r>
            <a:r>
              <a:rPr lang="sv-SE" sz="1800" dirty="0">
                <a:solidFill>
                  <a:schemeClr val="accent6">
                    <a:lumMod val="50000"/>
                  </a:schemeClr>
                </a:solidFill>
                <a:hlinkClick r:id="rId2"/>
              </a:rPr>
              <a:t>info@snq.se</a:t>
            </a:r>
            <a:r>
              <a:rPr lang="sv-SE" sz="1800" dirty="0">
                <a:solidFill>
                  <a:schemeClr val="accent6">
                    <a:lumMod val="50000"/>
                  </a:schemeClr>
                </a:solidFill>
              </a:rPr>
              <a:t>. OBS! En del användare har anmält inloggningsproblem med web-läsaren </a:t>
            </a:r>
            <a:r>
              <a:rPr lang="sv-SE" sz="1800" i="1" dirty="0">
                <a:solidFill>
                  <a:schemeClr val="accent6">
                    <a:lumMod val="50000"/>
                  </a:schemeClr>
                </a:solidFill>
              </a:rPr>
              <a:t>Explorer</a:t>
            </a:r>
            <a:r>
              <a:rPr lang="sv-SE" sz="1800" dirty="0">
                <a:solidFill>
                  <a:schemeClr val="accent6">
                    <a:lumMod val="50000"/>
                  </a:schemeClr>
                </a:solidFill>
              </a:rPr>
              <a:t>. Alternativet </a:t>
            </a:r>
            <a:r>
              <a:rPr lang="sv-SE" sz="1800" i="1" dirty="0" err="1">
                <a:solidFill>
                  <a:schemeClr val="accent6">
                    <a:lumMod val="50000"/>
                  </a:schemeClr>
                </a:solidFill>
              </a:rPr>
              <a:t>Chrome</a:t>
            </a:r>
            <a:r>
              <a:rPr lang="sv-SE" sz="1800" dirty="0">
                <a:solidFill>
                  <a:schemeClr val="accent6">
                    <a:lumMod val="50000"/>
                  </a:schemeClr>
                </a:solidFill>
              </a:rPr>
              <a:t> har då fungerat bättre.</a:t>
            </a:r>
          </a:p>
          <a:p>
            <a:pPr marL="342900" indent="-342900">
              <a:buAutoNum type="arabicParenR"/>
            </a:pPr>
            <a:endParaRPr lang="sv-SE" sz="1800" dirty="0">
              <a:solidFill>
                <a:schemeClr val="accent6">
                  <a:lumMod val="50000"/>
                </a:schemeClr>
              </a:solidFill>
            </a:endParaRPr>
          </a:p>
          <a:p>
            <a:pPr marL="342900" indent="-342900">
              <a:buAutoNum type="arabicParenR"/>
            </a:pPr>
            <a:endParaRPr lang="sv-SE" sz="1800" dirty="0"/>
          </a:p>
          <a:p>
            <a:pPr marL="342900" indent="-342900">
              <a:buAutoNum type="arabicParenR"/>
            </a:pPr>
            <a:endParaRPr lang="sv-SE" sz="1800" dirty="0"/>
          </a:p>
        </p:txBody>
      </p:sp>
    </p:spTree>
    <p:extLst>
      <p:ext uri="{BB962C8B-B14F-4D97-AF65-F5344CB8AC3E}">
        <p14:creationId xmlns:p14="http://schemas.microsoft.com/office/powerpoint/2010/main" val="84624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2ACB8F2C-DE6E-4D8D-9716-192FC118A768}"/>
              </a:ext>
            </a:extLst>
          </p:cNvPr>
          <p:cNvPicPr>
            <a:picLocks noChangeAspect="1"/>
          </p:cNvPicPr>
          <p:nvPr/>
        </p:nvPicPr>
        <p:blipFill>
          <a:blip r:embed="rId2"/>
          <a:stretch>
            <a:fillRect/>
          </a:stretch>
        </p:blipFill>
        <p:spPr>
          <a:xfrm>
            <a:off x="866103" y="2485265"/>
            <a:ext cx="10010676" cy="3381758"/>
          </a:xfrm>
          <a:prstGeom prst="rect">
            <a:avLst/>
          </a:prstGeom>
        </p:spPr>
      </p:pic>
      <p:sp>
        <p:nvSpPr>
          <p:cNvPr id="2" name="Rubrik 1">
            <a:extLst>
              <a:ext uri="{FF2B5EF4-FFF2-40B4-BE49-F238E27FC236}">
                <a16:creationId xmlns:a16="http://schemas.microsoft.com/office/drawing/2014/main" id="{52F06276-D3E7-4F0D-AA94-7592E988A499}"/>
              </a:ext>
            </a:extLst>
          </p:cNvPr>
          <p:cNvSpPr>
            <a:spLocks noGrp="1"/>
          </p:cNvSpPr>
          <p:nvPr>
            <p:ph type="title"/>
          </p:nvPr>
        </p:nvSpPr>
        <p:spPr/>
        <p:txBody>
          <a:bodyPr/>
          <a:lstStyle/>
          <a:p>
            <a:r>
              <a:rPr lang="sv-SE" dirty="0">
                <a:solidFill>
                  <a:schemeClr val="accent6">
                    <a:lumMod val="50000"/>
                  </a:schemeClr>
                </a:solidFill>
              </a:rPr>
              <a:t>Komma igång med SNQreg:</a:t>
            </a:r>
            <a:br>
              <a:rPr lang="sv-SE" dirty="0">
                <a:solidFill>
                  <a:schemeClr val="accent6">
                    <a:lumMod val="50000"/>
                  </a:schemeClr>
                </a:solidFill>
              </a:rPr>
            </a:br>
            <a:r>
              <a:rPr lang="sv-SE" sz="1800" dirty="0">
                <a:solidFill>
                  <a:schemeClr val="accent6">
                    <a:lumMod val="50000"/>
                  </a:schemeClr>
                </a:solidFill>
              </a:rPr>
              <a:t>Efter inloggning kommer man till listan med inskrivna barn.</a:t>
            </a:r>
            <a:endParaRPr lang="sv-SE" dirty="0">
              <a:solidFill>
                <a:schemeClr val="accent6">
                  <a:lumMod val="50000"/>
                </a:schemeClr>
              </a:solidFill>
            </a:endParaRPr>
          </a:p>
        </p:txBody>
      </p:sp>
      <p:sp>
        <p:nvSpPr>
          <p:cNvPr id="5" name="Pratbubbla: böjd rad 4">
            <a:extLst>
              <a:ext uri="{FF2B5EF4-FFF2-40B4-BE49-F238E27FC236}">
                <a16:creationId xmlns:a16="http://schemas.microsoft.com/office/drawing/2014/main" id="{6C5C56C9-EBC5-4D7B-9779-B3B9C8DC6B1F}"/>
              </a:ext>
            </a:extLst>
          </p:cNvPr>
          <p:cNvSpPr/>
          <p:nvPr/>
        </p:nvSpPr>
        <p:spPr>
          <a:xfrm>
            <a:off x="4175743" y="1690688"/>
            <a:ext cx="3529584" cy="497776"/>
          </a:xfrm>
          <a:prstGeom prst="borderCallout2">
            <a:avLst>
              <a:gd name="adj1" fmla="val 35200"/>
              <a:gd name="adj2" fmla="val -3306"/>
              <a:gd name="adj3" fmla="val 90036"/>
              <a:gd name="adj4" fmla="val -8740"/>
              <a:gd name="adj5" fmla="val 489300"/>
              <a:gd name="adj6" fmla="val 28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Listan innehåller information för identifiering av inneliggande barn (här dold).</a:t>
            </a:r>
          </a:p>
        </p:txBody>
      </p:sp>
      <p:sp>
        <p:nvSpPr>
          <p:cNvPr id="6" name="Pratbubbla: böjd rad 5">
            <a:extLst>
              <a:ext uri="{FF2B5EF4-FFF2-40B4-BE49-F238E27FC236}">
                <a16:creationId xmlns:a16="http://schemas.microsoft.com/office/drawing/2014/main" id="{43DE343D-E78C-4360-AD15-DEF8A25DDA0D}"/>
              </a:ext>
            </a:extLst>
          </p:cNvPr>
          <p:cNvSpPr/>
          <p:nvPr/>
        </p:nvSpPr>
        <p:spPr>
          <a:xfrm>
            <a:off x="1493520" y="1690688"/>
            <a:ext cx="2109216" cy="497776"/>
          </a:xfrm>
          <a:prstGeom prst="borderCallout2">
            <a:avLst>
              <a:gd name="adj1" fmla="val 18750"/>
              <a:gd name="adj2" fmla="val -8333"/>
              <a:gd name="adj3" fmla="val 18750"/>
              <a:gd name="adj4" fmla="val -16667"/>
              <a:gd name="adj5" fmla="val 227617"/>
              <a:gd name="adj6" fmla="val 7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Här framgår namnet på inloggad</a:t>
            </a:r>
            <a:r>
              <a:rPr lang="sv-SE" dirty="0"/>
              <a:t> </a:t>
            </a:r>
            <a:r>
              <a:rPr lang="sv-SE" sz="1400" dirty="0"/>
              <a:t>användare.</a:t>
            </a:r>
          </a:p>
        </p:txBody>
      </p:sp>
      <p:sp>
        <p:nvSpPr>
          <p:cNvPr id="7" name="Pratbubbla: böjd rad 6">
            <a:extLst>
              <a:ext uri="{FF2B5EF4-FFF2-40B4-BE49-F238E27FC236}">
                <a16:creationId xmlns:a16="http://schemas.microsoft.com/office/drawing/2014/main" id="{B9EF4319-5F78-4899-8545-475269675FCA}"/>
              </a:ext>
            </a:extLst>
          </p:cNvPr>
          <p:cNvSpPr/>
          <p:nvPr/>
        </p:nvSpPr>
        <p:spPr>
          <a:xfrm>
            <a:off x="7824216" y="5781104"/>
            <a:ext cx="2694432" cy="496800"/>
          </a:xfrm>
          <a:prstGeom prst="borderCallout2">
            <a:avLst>
              <a:gd name="adj1" fmla="val 17824"/>
              <a:gd name="adj2" fmla="val 105468"/>
              <a:gd name="adj3" fmla="val 15972"/>
              <a:gd name="adj4" fmla="val 117270"/>
              <a:gd name="adj5" fmla="val -205865"/>
              <a:gd name="adj6" fmla="val 72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Klicka på ”Länk” för att komma till barnets ”träd” i SNQ.</a:t>
            </a:r>
          </a:p>
        </p:txBody>
      </p:sp>
      <p:sp>
        <p:nvSpPr>
          <p:cNvPr id="8" name="Pratbubbla: böjd rad 7">
            <a:extLst>
              <a:ext uri="{FF2B5EF4-FFF2-40B4-BE49-F238E27FC236}">
                <a16:creationId xmlns:a16="http://schemas.microsoft.com/office/drawing/2014/main" id="{9BD6C84A-3CD5-4199-8BD9-0E4CD0AC14E0}"/>
              </a:ext>
            </a:extLst>
          </p:cNvPr>
          <p:cNvSpPr/>
          <p:nvPr/>
        </p:nvSpPr>
        <p:spPr>
          <a:xfrm>
            <a:off x="8182347" y="1687508"/>
            <a:ext cx="2694432" cy="656727"/>
          </a:xfrm>
          <a:prstGeom prst="borderCallout2">
            <a:avLst>
              <a:gd name="adj1" fmla="val 28935"/>
              <a:gd name="adj2" fmla="val 101621"/>
              <a:gd name="adj3" fmla="val 28009"/>
              <a:gd name="adj4" fmla="val 109351"/>
              <a:gd name="adj5" fmla="val 269946"/>
              <a:gd name="adj6" fmla="val 93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Här skrivs datum för det senast sparade rapporteringsdygnet automatiskt in.</a:t>
            </a:r>
          </a:p>
        </p:txBody>
      </p:sp>
      <p:sp>
        <p:nvSpPr>
          <p:cNvPr id="9" name="Pratbubbla: böjd rad 8">
            <a:extLst>
              <a:ext uri="{FF2B5EF4-FFF2-40B4-BE49-F238E27FC236}">
                <a16:creationId xmlns:a16="http://schemas.microsoft.com/office/drawing/2014/main" id="{7CD48D39-0B76-4500-A883-207F8511E650}"/>
              </a:ext>
            </a:extLst>
          </p:cNvPr>
          <p:cNvSpPr/>
          <p:nvPr/>
        </p:nvSpPr>
        <p:spPr>
          <a:xfrm>
            <a:off x="838200" y="5781103"/>
            <a:ext cx="6687039" cy="711771"/>
          </a:xfrm>
          <a:prstGeom prst="borderCallout2">
            <a:avLst>
              <a:gd name="adj1" fmla="val 18783"/>
              <a:gd name="adj2" fmla="val 101080"/>
              <a:gd name="adj3" fmla="val -35910"/>
              <a:gd name="adj4" fmla="val 104139"/>
              <a:gd name="adj5" fmla="val -196803"/>
              <a:gd name="adj6" fmla="val 1250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”Komplett” i grön ruta betyder att bakgrundsdata från graviditet och förlossning är komplett ifyllda. Det behöver inte ske direkt vid inskrivningen. Om uppgifterna inte är kompletta är rutan röd med text ”Inkomplett”.</a:t>
            </a:r>
          </a:p>
        </p:txBody>
      </p:sp>
      <p:sp>
        <p:nvSpPr>
          <p:cNvPr id="10" name="Pratbubbla: böjd rad 9">
            <a:extLst>
              <a:ext uri="{FF2B5EF4-FFF2-40B4-BE49-F238E27FC236}">
                <a16:creationId xmlns:a16="http://schemas.microsoft.com/office/drawing/2014/main" id="{C9A23AB6-6D6F-4562-B120-C20AA2218EB8}"/>
              </a:ext>
            </a:extLst>
          </p:cNvPr>
          <p:cNvSpPr/>
          <p:nvPr/>
        </p:nvSpPr>
        <p:spPr>
          <a:xfrm>
            <a:off x="228008" y="3427270"/>
            <a:ext cx="2631198" cy="985273"/>
          </a:xfrm>
          <a:prstGeom prst="borderCallout2">
            <a:avLst>
              <a:gd name="adj1" fmla="val 33150"/>
              <a:gd name="adj2" fmla="val 102618"/>
              <a:gd name="adj3" fmla="val 33950"/>
              <a:gd name="adj4" fmla="val 121662"/>
              <a:gd name="adj5" fmla="val 8746"/>
              <a:gd name="adj6" fmla="val 147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Klicka på barnets </a:t>
            </a:r>
            <a:r>
              <a:rPr lang="sv-SE" sz="1400" dirty="0" err="1"/>
              <a:t>Pnr</a:t>
            </a:r>
            <a:r>
              <a:rPr lang="sv-SE" sz="1400" dirty="0"/>
              <a:t> eller </a:t>
            </a:r>
            <a:r>
              <a:rPr lang="sv-SE" sz="1400" dirty="0" err="1"/>
              <a:t>Rnr</a:t>
            </a:r>
            <a:r>
              <a:rPr lang="sv-SE" sz="1400" dirty="0"/>
              <a:t> för att komma till det individuella rapporteringsformuläret i SNQreg.</a:t>
            </a:r>
          </a:p>
        </p:txBody>
      </p:sp>
      <p:sp>
        <p:nvSpPr>
          <p:cNvPr id="12" name="Pratbubbla: böjd rad 11">
            <a:extLst>
              <a:ext uri="{FF2B5EF4-FFF2-40B4-BE49-F238E27FC236}">
                <a16:creationId xmlns:a16="http://schemas.microsoft.com/office/drawing/2014/main" id="{8EC51AF4-064E-4E1A-9E3E-C925015CB6E0}"/>
              </a:ext>
            </a:extLst>
          </p:cNvPr>
          <p:cNvSpPr/>
          <p:nvPr/>
        </p:nvSpPr>
        <p:spPr>
          <a:xfrm>
            <a:off x="228008" y="4560214"/>
            <a:ext cx="5231096" cy="711771"/>
          </a:xfrm>
          <a:prstGeom prst="borderCallout2">
            <a:avLst>
              <a:gd name="adj1" fmla="val 33150"/>
              <a:gd name="adj2" fmla="val 102618"/>
              <a:gd name="adj3" fmla="val 33950"/>
              <a:gd name="adj4" fmla="val 121662"/>
              <a:gd name="adj5" fmla="val -12346"/>
              <a:gd name="adj6" fmla="val 133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Barn som skrivs ut från Neonatalvård till i Hemvård på samma klinik finns kvar i listan med inskrivna barn, men ”</a:t>
            </a:r>
            <a:r>
              <a:rPr lang="sv-SE" sz="1400" dirty="0" err="1"/>
              <a:t>Vårdtyp</a:t>
            </a:r>
            <a:r>
              <a:rPr lang="sv-SE" sz="1400" dirty="0"/>
              <a:t>” ändras. </a:t>
            </a:r>
          </a:p>
        </p:txBody>
      </p:sp>
    </p:spTree>
    <p:extLst>
      <p:ext uri="{BB962C8B-B14F-4D97-AF65-F5344CB8AC3E}">
        <p14:creationId xmlns:p14="http://schemas.microsoft.com/office/powerpoint/2010/main" val="223889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C96CB8C-E721-4A44-963E-69FB89BCE36A}"/>
              </a:ext>
            </a:extLst>
          </p:cNvPr>
          <p:cNvPicPr>
            <a:picLocks noChangeAspect="1"/>
          </p:cNvPicPr>
          <p:nvPr/>
        </p:nvPicPr>
        <p:blipFill>
          <a:blip r:embed="rId2"/>
          <a:stretch>
            <a:fillRect/>
          </a:stretch>
        </p:blipFill>
        <p:spPr>
          <a:xfrm>
            <a:off x="0" y="41947"/>
            <a:ext cx="12192000" cy="6774106"/>
          </a:xfrm>
          <a:prstGeom prst="rect">
            <a:avLst/>
          </a:prstGeom>
        </p:spPr>
      </p:pic>
      <p:pic>
        <p:nvPicPr>
          <p:cNvPr id="5" name="Bildobjekt 4">
            <a:extLst>
              <a:ext uri="{FF2B5EF4-FFF2-40B4-BE49-F238E27FC236}">
                <a16:creationId xmlns:a16="http://schemas.microsoft.com/office/drawing/2014/main" id="{71A6125E-921C-43DE-A0E8-C7068FED8FFA}"/>
              </a:ext>
            </a:extLst>
          </p:cNvPr>
          <p:cNvPicPr>
            <a:picLocks noChangeAspect="1"/>
          </p:cNvPicPr>
          <p:nvPr/>
        </p:nvPicPr>
        <p:blipFill>
          <a:blip r:embed="rId2"/>
          <a:stretch>
            <a:fillRect/>
          </a:stretch>
        </p:blipFill>
        <p:spPr>
          <a:xfrm>
            <a:off x="121920" y="139845"/>
            <a:ext cx="11839606" cy="6578309"/>
          </a:xfrm>
          <a:prstGeom prst="rect">
            <a:avLst/>
          </a:prstGeom>
        </p:spPr>
      </p:pic>
    </p:spTree>
    <p:extLst>
      <p:ext uri="{BB962C8B-B14F-4D97-AF65-F5344CB8AC3E}">
        <p14:creationId xmlns:p14="http://schemas.microsoft.com/office/powerpoint/2010/main" val="349305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770DAD1-5DC2-4C5F-807B-E4EF910F9560}"/>
              </a:ext>
            </a:extLst>
          </p:cNvPr>
          <p:cNvPicPr>
            <a:picLocks noChangeAspect="1"/>
          </p:cNvPicPr>
          <p:nvPr/>
        </p:nvPicPr>
        <p:blipFill>
          <a:blip r:embed="rId2"/>
          <a:stretch>
            <a:fillRect/>
          </a:stretch>
        </p:blipFill>
        <p:spPr>
          <a:xfrm>
            <a:off x="1090750" y="1395837"/>
            <a:ext cx="10010500" cy="3377477"/>
          </a:xfrm>
          <a:prstGeom prst="rect">
            <a:avLst/>
          </a:prstGeom>
        </p:spPr>
      </p:pic>
      <p:sp>
        <p:nvSpPr>
          <p:cNvPr id="2" name="Rubrik 1">
            <a:extLst>
              <a:ext uri="{FF2B5EF4-FFF2-40B4-BE49-F238E27FC236}">
                <a16:creationId xmlns:a16="http://schemas.microsoft.com/office/drawing/2014/main" id="{E2A5528E-CFCF-4459-9044-8345D4C152EE}"/>
              </a:ext>
            </a:extLst>
          </p:cNvPr>
          <p:cNvSpPr>
            <a:spLocks noGrp="1"/>
          </p:cNvSpPr>
          <p:nvPr>
            <p:ph type="title"/>
          </p:nvPr>
        </p:nvSpPr>
        <p:spPr/>
        <p:txBody>
          <a:bodyPr/>
          <a:lstStyle/>
          <a:p>
            <a:r>
              <a:rPr lang="sv-SE" dirty="0">
                <a:solidFill>
                  <a:schemeClr val="accent6">
                    <a:lumMod val="50000"/>
                  </a:schemeClr>
                </a:solidFill>
              </a:rPr>
              <a:t>Ny inskrivning (1):</a:t>
            </a:r>
          </a:p>
        </p:txBody>
      </p:sp>
      <p:sp>
        <p:nvSpPr>
          <p:cNvPr id="7" name="Pratbubbla: böjd rad 6">
            <a:extLst>
              <a:ext uri="{FF2B5EF4-FFF2-40B4-BE49-F238E27FC236}">
                <a16:creationId xmlns:a16="http://schemas.microsoft.com/office/drawing/2014/main" id="{953AB050-164D-4D75-841D-D4CB421E6F9D}"/>
              </a:ext>
            </a:extLst>
          </p:cNvPr>
          <p:cNvSpPr/>
          <p:nvPr/>
        </p:nvSpPr>
        <p:spPr>
          <a:xfrm>
            <a:off x="304800" y="3084576"/>
            <a:ext cx="2926080" cy="944880"/>
          </a:xfrm>
          <a:prstGeom prst="borderCallout2">
            <a:avLst>
              <a:gd name="adj1" fmla="val -8992"/>
              <a:gd name="adj2" fmla="val 10625"/>
              <a:gd name="adj3" fmla="val -31573"/>
              <a:gd name="adj4" fmla="val 10833"/>
              <a:gd name="adj5" fmla="val -155099"/>
              <a:gd name="adj6" fmla="val 58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Klicka på ”Ny inskrivning” på sidan med listan med inskrivna barn.</a:t>
            </a:r>
          </a:p>
        </p:txBody>
      </p:sp>
      <p:pic>
        <p:nvPicPr>
          <p:cNvPr id="8" name="Bildobjekt 7">
            <a:extLst>
              <a:ext uri="{FF2B5EF4-FFF2-40B4-BE49-F238E27FC236}">
                <a16:creationId xmlns:a16="http://schemas.microsoft.com/office/drawing/2014/main" id="{33CCC233-2D4C-4237-9D33-ED0ADEC7B06C}"/>
              </a:ext>
            </a:extLst>
          </p:cNvPr>
          <p:cNvPicPr>
            <a:picLocks noChangeAspect="1"/>
          </p:cNvPicPr>
          <p:nvPr/>
        </p:nvPicPr>
        <p:blipFill>
          <a:blip r:embed="rId3"/>
          <a:stretch>
            <a:fillRect/>
          </a:stretch>
        </p:blipFill>
        <p:spPr>
          <a:xfrm>
            <a:off x="113431" y="4891594"/>
            <a:ext cx="3208889" cy="1826197"/>
          </a:xfrm>
          <a:prstGeom prst="rect">
            <a:avLst/>
          </a:prstGeom>
        </p:spPr>
      </p:pic>
      <p:pic>
        <p:nvPicPr>
          <p:cNvPr id="9" name="Bildobjekt 8">
            <a:extLst>
              <a:ext uri="{FF2B5EF4-FFF2-40B4-BE49-F238E27FC236}">
                <a16:creationId xmlns:a16="http://schemas.microsoft.com/office/drawing/2014/main" id="{E47D32BA-02E7-4167-B2E6-FF19108F155A}"/>
              </a:ext>
            </a:extLst>
          </p:cNvPr>
          <p:cNvPicPr>
            <a:picLocks noChangeAspect="1"/>
          </p:cNvPicPr>
          <p:nvPr/>
        </p:nvPicPr>
        <p:blipFill>
          <a:blip r:embed="rId4"/>
          <a:stretch>
            <a:fillRect/>
          </a:stretch>
        </p:blipFill>
        <p:spPr>
          <a:xfrm>
            <a:off x="5808921" y="4891594"/>
            <a:ext cx="3225263" cy="1826196"/>
          </a:xfrm>
          <a:prstGeom prst="rect">
            <a:avLst/>
          </a:prstGeom>
        </p:spPr>
      </p:pic>
      <p:sp>
        <p:nvSpPr>
          <p:cNvPr id="10" name="Pil: nedåt 9">
            <a:extLst>
              <a:ext uri="{FF2B5EF4-FFF2-40B4-BE49-F238E27FC236}">
                <a16:creationId xmlns:a16="http://schemas.microsoft.com/office/drawing/2014/main" id="{143C055F-DD66-4EA8-B528-10E6BC75FCFA}"/>
              </a:ext>
            </a:extLst>
          </p:cNvPr>
          <p:cNvSpPr/>
          <p:nvPr/>
        </p:nvSpPr>
        <p:spPr>
          <a:xfrm>
            <a:off x="1395984" y="4120896"/>
            <a:ext cx="201168" cy="719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E46ECB4B-FF48-4FD5-9FA1-A2C1377D53EB}"/>
              </a:ext>
            </a:extLst>
          </p:cNvPr>
          <p:cNvSpPr txBox="1"/>
          <p:nvPr/>
        </p:nvSpPr>
        <p:spPr>
          <a:xfrm>
            <a:off x="3444240" y="5102352"/>
            <a:ext cx="2273808" cy="143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sv-S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sz="1400" dirty="0"/>
              <a:t>Fyll i tillgängliga uppgifter för Barn och Mor och klicka på knappen ”Sök/registrera nytt barn”. </a:t>
            </a:r>
          </a:p>
        </p:txBody>
      </p:sp>
      <p:sp>
        <p:nvSpPr>
          <p:cNvPr id="12" name="textruta 11">
            <a:extLst>
              <a:ext uri="{FF2B5EF4-FFF2-40B4-BE49-F238E27FC236}">
                <a16:creationId xmlns:a16="http://schemas.microsoft.com/office/drawing/2014/main" id="{6C523D0D-5596-4169-A467-0D54A5A4D352}"/>
              </a:ext>
            </a:extLst>
          </p:cNvPr>
          <p:cNvSpPr txBox="1"/>
          <p:nvPr/>
        </p:nvSpPr>
        <p:spPr>
          <a:xfrm>
            <a:off x="9246977" y="5108448"/>
            <a:ext cx="2273808" cy="1438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sv-S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sv-SE" sz="1400" dirty="0"/>
              <a:t>SNQ söker nu om det finns några uppgifter på mor och barn i databasen.</a:t>
            </a:r>
          </a:p>
          <a:p>
            <a:r>
              <a:rPr lang="sv-SE" sz="1400" dirty="0"/>
              <a:t>(</a:t>
            </a:r>
            <a:r>
              <a:rPr lang="sv-SE" sz="1400" dirty="0" err="1"/>
              <a:t>Pnr</a:t>
            </a:r>
            <a:r>
              <a:rPr lang="sv-SE" sz="1400" dirty="0"/>
              <a:t> till vänster är påhittade)</a:t>
            </a:r>
          </a:p>
        </p:txBody>
      </p:sp>
      <p:sp>
        <p:nvSpPr>
          <p:cNvPr id="3" name="Pil: höger 2">
            <a:extLst>
              <a:ext uri="{FF2B5EF4-FFF2-40B4-BE49-F238E27FC236}">
                <a16:creationId xmlns:a16="http://schemas.microsoft.com/office/drawing/2014/main" id="{1A543715-A5D9-4449-BF8B-7A78505ADEDC}"/>
              </a:ext>
            </a:extLst>
          </p:cNvPr>
          <p:cNvSpPr/>
          <p:nvPr/>
        </p:nvSpPr>
        <p:spPr>
          <a:xfrm>
            <a:off x="3986784" y="4895088"/>
            <a:ext cx="957072" cy="176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höger 12">
            <a:extLst>
              <a:ext uri="{FF2B5EF4-FFF2-40B4-BE49-F238E27FC236}">
                <a16:creationId xmlns:a16="http://schemas.microsoft.com/office/drawing/2014/main" id="{276BD819-1A95-4DD0-987C-BE6387BA2744}"/>
              </a:ext>
            </a:extLst>
          </p:cNvPr>
          <p:cNvSpPr/>
          <p:nvPr/>
        </p:nvSpPr>
        <p:spPr>
          <a:xfrm>
            <a:off x="9905345" y="4891594"/>
            <a:ext cx="957072" cy="176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6196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75E4ECE-EFD1-4206-BA26-ACC4954EEAB7}"/>
              </a:ext>
            </a:extLst>
          </p:cNvPr>
          <p:cNvPicPr>
            <a:picLocks noChangeAspect="1"/>
          </p:cNvPicPr>
          <p:nvPr/>
        </p:nvPicPr>
        <p:blipFill>
          <a:blip r:embed="rId2"/>
          <a:stretch>
            <a:fillRect/>
          </a:stretch>
        </p:blipFill>
        <p:spPr>
          <a:xfrm>
            <a:off x="232264" y="2432304"/>
            <a:ext cx="5647975" cy="4060571"/>
          </a:xfrm>
          <a:prstGeom prst="rect">
            <a:avLst/>
          </a:prstGeom>
        </p:spPr>
      </p:pic>
      <p:pic>
        <p:nvPicPr>
          <p:cNvPr id="7" name="Bildobjekt 6">
            <a:extLst>
              <a:ext uri="{FF2B5EF4-FFF2-40B4-BE49-F238E27FC236}">
                <a16:creationId xmlns:a16="http://schemas.microsoft.com/office/drawing/2014/main" id="{53CA3D0B-0BFB-4825-B2C3-E479E0FAB4C2}"/>
              </a:ext>
            </a:extLst>
          </p:cNvPr>
          <p:cNvPicPr>
            <a:picLocks noChangeAspect="1"/>
          </p:cNvPicPr>
          <p:nvPr/>
        </p:nvPicPr>
        <p:blipFill>
          <a:blip r:embed="rId3"/>
          <a:stretch>
            <a:fillRect/>
          </a:stretch>
        </p:blipFill>
        <p:spPr>
          <a:xfrm>
            <a:off x="6311763" y="627888"/>
            <a:ext cx="5647974" cy="4050618"/>
          </a:xfrm>
          <a:prstGeom prst="rect">
            <a:avLst/>
          </a:prstGeom>
        </p:spPr>
      </p:pic>
      <p:sp>
        <p:nvSpPr>
          <p:cNvPr id="8" name="Rubrik 1">
            <a:extLst>
              <a:ext uri="{FF2B5EF4-FFF2-40B4-BE49-F238E27FC236}">
                <a16:creationId xmlns:a16="http://schemas.microsoft.com/office/drawing/2014/main" id="{D383A5F8-9C48-4315-B827-DA7A693E8E46}"/>
              </a:ext>
            </a:extLst>
          </p:cNvPr>
          <p:cNvSpPr>
            <a:spLocks noGrp="1"/>
          </p:cNvSpPr>
          <p:nvPr>
            <p:ph type="title"/>
          </p:nvPr>
        </p:nvSpPr>
        <p:spPr/>
        <p:txBody>
          <a:bodyPr/>
          <a:lstStyle/>
          <a:p>
            <a:r>
              <a:rPr lang="sv-SE" dirty="0">
                <a:solidFill>
                  <a:schemeClr val="accent6">
                    <a:lumMod val="50000"/>
                  </a:schemeClr>
                </a:solidFill>
              </a:rPr>
              <a:t>Ny inskrivning (2):</a:t>
            </a:r>
          </a:p>
        </p:txBody>
      </p:sp>
      <p:sp>
        <p:nvSpPr>
          <p:cNvPr id="9" name="Pratbubbla: böjd rad 8">
            <a:extLst>
              <a:ext uri="{FF2B5EF4-FFF2-40B4-BE49-F238E27FC236}">
                <a16:creationId xmlns:a16="http://schemas.microsoft.com/office/drawing/2014/main" id="{D4D26202-25F4-46A4-AAA0-4B16E15C3811}"/>
              </a:ext>
            </a:extLst>
          </p:cNvPr>
          <p:cNvSpPr/>
          <p:nvPr/>
        </p:nvSpPr>
        <p:spPr>
          <a:xfrm>
            <a:off x="838200" y="1566672"/>
            <a:ext cx="4456176" cy="786384"/>
          </a:xfrm>
          <a:prstGeom prst="borderCallout2">
            <a:avLst>
              <a:gd name="adj1" fmla="val 18750"/>
              <a:gd name="adj2" fmla="val -8333"/>
              <a:gd name="adj3" fmla="val 18750"/>
              <a:gd name="adj4" fmla="val -16667"/>
              <a:gd name="adj5" fmla="val 153041"/>
              <a:gd name="adj6" fmla="val -7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SNQ hittade här  inga uppgifter om mor och barn, men ”förstår” av föregående uppgifter att det handlar om en enkelbörd  och att barnet är en pojke.</a:t>
            </a:r>
          </a:p>
        </p:txBody>
      </p:sp>
      <p:sp>
        <p:nvSpPr>
          <p:cNvPr id="10" name="Pratbubbla: böjd rad 9">
            <a:extLst>
              <a:ext uri="{FF2B5EF4-FFF2-40B4-BE49-F238E27FC236}">
                <a16:creationId xmlns:a16="http://schemas.microsoft.com/office/drawing/2014/main" id="{188638DC-1D14-43BE-859A-8A3D6498F74E}"/>
              </a:ext>
            </a:extLst>
          </p:cNvPr>
          <p:cNvSpPr/>
          <p:nvPr/>
        </p:nvSpPr>
        <p:spPr>
          <a:xfrm>
            <a:off x="6897624" y="176958"/>
            <a:ext cx="4456176" cy="396240"/>
          </a:xfrm>
          <a:prstGeom prst="borderCallout2">
            <a:avLst>
              <a:gd name="adj1" fmla="val 18750"/>
              <a:gd name="adj2" fmla="val -8333"/>
              <a:gd name="adj3" fmla="val 18750"/>
              <a:gd name="adj4" fmla="val -16667"/>
              <a:gd name="adj5" fmla="val 153041"/>
              <a:gd name="adj6" fmla="val -7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Komplettera uppgifter som saknas och klicka på ”Registrera barnet”.</a:t>
            </a:r>
          </a:p>
        </p:txBody>
      </p:sp>
      <p:sp>
        <p:nvSpPr>
          <p:cNvPr id="11" name="Pratbubbla: böjd rad 10">
            <a:extLst>
              <a:ext uri="{FF2B5EF4-FFF2-40B4-BE49-F238E27FC236}">
                <a16:creationId xmlns:a16="http://schemas.microsoft.com/office/drawing/2014/main" id="{3253B5C5-14CE-495D-8A7B-37F47C96F5CC}"/>
              </a:ext>
            </a:extLst>
          </p:cNvPr>
          <p:cNvSpPr/>
          <p:nvPr/>
        </p:nvSpPr>
        <p:spPr>
          <a:xfrm>
            <a:off x="9290304" y="3197933"/>
            <a:ext cx="2237232" cy="762000"/>
          </a:xfrm>
          <a:prstGeom prst="borderCallout2">
            <a:avLst>
              <a:gd name="adj1" fmla="val 18750"/>
              <a:gd name="adj2" fmla="val -8333"/>
              <a:gd name="adj3" fmla="val 18750"/>
              <a:gd name="adj4" fmla="val -16667"/>
              <a:gd name="adj5" fmla="val -122300"/>
              <a:gd name="adj6" fmla="val -46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err="1"/>
              <a:t>Textbox</a:t>
            </a:r>
            <a:r>
              <a:rPr lang="sv-SE" sz="1400" dirty="0"/>
              <a:t> för telefonnummer visas bara om kliniken använder föräldraenkäter.</a:t>
            </a:r>
          </a:p>
        </p:txBody>
      </p:sp>
      <p:pic>
        <p:nvPicPr>
          <p:cNvPr id="12" name="Bildobjekt 11">
            <a:extLst>
              <a:ext uri="{FF2B5EF4-FFF2-40B4-BE49-F238E27FC236}">
                <a16:creationId xmlns:a16="http://schemas.microsoft.com/office/drawing/2014/main" id="{1EB67886-D341-4D29-AF7D-DEFB863868CE}"/>
              </a:ext>
            </a:extLst>
          </p:cNvPr>
          <p:cNvPicPr>
            <a:picLocks noChangeAspect="1"/>
          </p:cNvPicPr>
          <p:nvPr/>
        </p:nvPicPr>
        <p:blipFill>
          <a:blip r:embed="rId4"/>
          <a:stretch>
            <a:fillRect/>
          </a:stretch>
        </p:blipFill>
        <p:spPr>
          <a:xfrm>
            <a:off x="7477240" y="4787307"/>
            <a:ext cx="4482496" cy="1973157"/>
          </a:xfrm>
          <a:prstGeom prst="rect">
            <a:avLst/>
          </a:prstGeom>
        </p:spPr>
      </p:pic>
      <p:sp>
        <p:nvSpPr>
          <p:cNvPr id="13" name="Pil: högerböjd 12">
            <a:extLst>
              <a:ext uri="{FF2B5EF4-FFF2-40B4-BE49-F238E27FC236}">
                <a16:creationId xmlns:a16="http://schemas.microsoft.com/office/drawing/2014/main" id="{7B9CA76D-6BAE-44E8-B117-0ADB4468918A}"/>
              </a:ext>
            </a:extLst>
          </p:cNvPr>
          <p:cNvSpPr/>
          <p:nvPr/>
        </p:nvSpPr>
        <p:spPr>
          <a:xfrm>
            <a:off x="6839712" y="4407408"/>
            <a:ext cx="536448" cy="12618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 name="Pratbubbla: böjd rad 1">
            <a:extLst>
              <a:ext uri="{FF2B5EF4-FFF2-40B4-BE49-F238E27FC236}">
                <a16:creationId xmlns:a16="http://schemas.microsoft.com/office/drawing/2014/main" id="{B3702281-E170-4DD9-8AE1-C0F5CE101E6F}"/>
              </a:ext>
            </a:extLst>
          </p:cNvPr>
          <p:cNvSpPr/>
          <p:nvPr/>
        </p:nvSpPr>
        <p:spPr>
          <a:xfrm>
            <a:off x="3880104" y="5711952"/>
            <a:ext cx="2828544" cy="1048512"/>
          </a:xfrm>
          <a:prstGeom prst="borderCallout2">
            <a:avLst>
              <a:gd name="adj1" fmla="val 82793"/>
              <a:gd name="adj2" fmla="val 104382"/>
              <a:gd name="adj3" fmla="val 82793"/>
              <a:gd name="adj4" fmla="val 115445"/>
              <a:gd name="adj5" fmla="val 25030"/>
              <a:gd name="adj6" fmla="val 132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Den här uppgiften är i princip obligatorisk. Den är inaktiverad om barnet avlidit före intagning till vårdavdelning (som kan anges i textrutan ovanför). VIKTIGT att även dessa barn skrivs in i SNQ.</a:t>
            </a:r>
          </a:p>
        </p:txBody>
      </p:sp>
    </p:spTree>
    <p:extLst>
      <p:ext uri="{BB962C8B-B14F-4D97-AF65-F5344CB8AC3E}">
        <p14:creationId xmlns:p14="http://schemas.microsoft.com/office/powerpoint/2010/main" val="19481732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1499</Words>
  <Application>Microsoft Office PowerPoint</Application>
  <PresentationFormat>Bredbild</PresentationFormat>
  <Paragraphs>115</Paragraphs>
  <Slides>28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28</vt:i4>
      </vt:variant>
    </vt:vector>
  </HeadingPairs>
  <TitlesOfParts>
    <vt:vector size="33" baseType="lpstr">
      <vt:lpstr>Arial</vt:lpstr>
      <vt:lpstr>Calibri</vt:lpstr>
      <vt:lpstr>Calibri Light</vt:lpstr>
      <vt:lpstr>Wingdings</vt:lpstr>
      <vt:lpstr>Office-tema</vt:lpstr>
      <vt:lpstr> Introduktion till SNQreg</vt:lpstr>
      <vt:lpstr>Viktigt om SNQreg:</vt:lpstr>
      <vt:lpstr>Öppna SNQ via  www.snq.se och klicka på ”Logga in” för att komma till inloggningsrutan:</vt:lpstr>
      <vt:lpstr>Logga in:</vt:lpstr>
      <vt:lpstr>Logga in (forts):</vt:lpstr>
      <vt:lpstr>Komma igång med SNQreg: Efter inloggning kommer man till listan med inskrivna barn.</vt:lpstr>
      <vt:lpstr>PowerPoint-presentation</vt:lpstr>
      <vt:lpstr>Ny inskrivning (1):</vt:lpstr>
      <vt:lpstr>Ny inskrivning (2):</vt:lpstr>
      <vt:lpstr>Ny inskrivning (3): Nu öppnas barnets rapporteringsformulär för det första vårddygnet, och barnet läggs in på den översta raden i listan med inskrivna barn.  Varje sektion med grå rubrikrad expanderas för att fylla i de dagliga uppgifterna.</vt:lpstr>
      <vt:lpstr>PowerPoint-presentation</vt:lpstr>
      <vt:lpstr>PowerPoint-presentation</vt:lpstr>
      <vt:lpstr>PowerPoint-presentation</vt:lpstr>
      <vt:lpstr>PowerPoint-presentation</vt:lpstr>
      <vt:lpstr>PowerPoint-presentation</vt:lpstr>
      <vt:lpstr>Vissa sektioner har olika innehåll beroende på barnets gestationsålder vid födelsen: Cirkulation</vt:lpstr>
      <vt:lpstr>PowerPoint-presentation</vt:lpstr>
      <vt:lpstr>PowerPoint-presentation</vt:lpstr>
      <vt:lpstr>Vissa sektioner har olika innehåll beroende på barnets gestationsålder vid födelsen: Neurologi</vt:lpstr>
      <vt:lpstr>Vissa sektioner har olika innehåll beroende på barnets gestationsålder vid födelsen: ROP</vt:lpstr>
      <vt:lpstr>PowerPoint-presentation</vt:lpstr>
      <vt:lpstr>Repetition:</vt:lpstr>
      <vt:lpstr>Sammanfattning RD 0-3:</vt:lpstr>
      <vt:lpstr>Sammanfattning RD 0-3:</vt:lpstr>
      <vt:lpstr>Utskrivning</vt:lpstr>
      <vt:lpstr>Utskrivning</vt:lpstr>
      <vt:lpstr>Utskrivna barn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till SNQreg</dc:title>
  <dc:creator>StHa .</dc:creator>
  <cp:lastModifiedBy>Kristina Jonsson</cp:lastModifiedBy>
  <cp:revision>124</cp:revision>
  <dcterms:created xsi:type="dcterms:W3CDTF">2018-01-13T10:56:35Z</dcterms:created>
  <dcterms:modified xsi:type="dcterms:W3CDTF">2019-10-02T08:21:55Z</dcterms:modified>
</cp:coreProperties>
</file>